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modernComment_101_A968A75A.xml" ContentType="application/vnd.ms-powerpoint.comments+xml"/>
  <Override PartName="/ppt/comments/modernComment_102_3CF23093.xml" ContentType="application/vnd.ms-powerpoint.comments+xml"/>
  <Override PartName="/ppt/comments/modernComment_103_74D035AA.xml" ContentType="application/vnd.ms-powerpoint.comments+xml"/>
  <Override PartName="/ppt/comments/modernComment_121_1563B914.xml" ContentType="application/vnd.ms-powerpoint.comments+xml"/>
  <Override PartName="/ppt/comments/modernComment_108_F6C5CDBF.xml" ContentType="application/vnd.ms-powerpoint.comments+xml"/>
  <Override PartName="/ppt/comments/modernComment_109_A484C108.xml" ContentType="application/vnd.ms-powerpoint.comments+xml"/>
  <Override PartName="/ppt/comments/modernComment_10B_3A1557C4.xml" ContentType="application/vnd.ms-powerpoint.comments+xml"/>
  <Override PartName="/ppt/comments/modernComment_116_2C9B33EC.xml" ContentType="application/vnd.ms-powerpoint.comments+xml"/>
  <Override PartName="/ppt/comments/modernComment_11F_5C40F3F7.xml" ContentType="application/vnd.ms-powerpoint.comments+xml"/>
  <Override PartName="/ppt/comments/modernComment_110_CD05BFD9.xml" ContentType="application/vnd.ms-powerpoint.comments+xml"/>
  <Override PartName="/ppt/comments/modernComment_118_604715D3.xml" ContentType="application/vnd.ms-powerpoint.comments+xml"/>
  <Override PartName="/ppt/comments/modernComment_10C_2D0D87A4.xml" ContentType="application/vnd.ms-powerpoint.comments+xml"/>
  <Override PartName="/ppt/comments/modernComment_10A_8C329CD6.xml" ContentType="application/vnd.ms-powerpoint.comments+xml"/>
  <Override PartName="/ppt/comments/modernComment_10F_EBDF1229.xml" ContentType="application/vnd.ms-powerpoint.comments+xml"/>
  <Override PartName="/ppt/comments/modernComment_10D_FA6527DD.xml" ContentType="application/vnd.ms-powerpoint.comments+xml"/>
  <Override PartName="/ppt/comments/modernComment_11D_DA7FA0BD.xml" ContentType="application/vnd.ms-powerpoint.comments+xml"/>
  <Override PartName="/ppt/comments/modernComment_122_790B409.xml" ContentType="application/vnd.ms-powerpoint.comments+xml"/>
  <Override PartName="/ppt/comments/modernComment_10E_A123F8F8.xml" ContentType="application/vnd.ms-powerpoint.comments+xml"/>
  <Override PartName="/ppt/comments/modernComment_114_AA8CA5E0.xml" ContentType="application/vnd.ms-powerpoint.comments+xml"/>
  <Override PartName="/ppt/comments/modernComment_11E_654D1B92.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Lst>
  <p:sldIdLst>
    <p:sldId id="256" r:id="rId5"/>
    <p:sldId id="257" r:id="rId6"/>
    <p:sldId id="258" r:id="rId7"/>
    <p:sldId id="259" r:id="rId8"/>
    <p:sldId id="289" r:id="rId9"/>
    <p:sldId id="264" r:id="rId10"/>
    <p:sldId id="265" r:id="rId11"/>
    <p:sldId id="267" r:id="rId12"/>
    <p:sldId id="278" r:id="rId13"/>
    <p:sldId id="287" r:id="rId14"/>
    <p:sldId id="272" r:id="rId15"/>
    <p:sldId id="284" r:id="rId16"/>
    <p:sldId id="280" r:id="rId17"/>
    <p:sldId id="281" r:id="rId18"/>
    <p:sldId id="282" r:id="rId19"/>
    <p:sldId id="268" r:id="rId20"/>
    <p:sldId id="266" r:id="rId21"/>
    <p:sldId id="271" r:id="rId22"/>
    <p:sldId id="269" r:id="rId23"/>
    <p:sldId id="285" r:id="rId24"/>
    <p:sldId id="290" r:id="rId25"/>
    <p:sldId id="270" r:id="rId26"/>
    <p:sldId id="276" r:id="rId27"/>
    <p:sldId id="286" r:id="rId28"/>
    <p:sldId id="274" r:id="rId29"/>
    <p:sldId id="275" r:id="rId30"/>
    <p:sldId id="273" r:id="rId31"/>
    <p:sldId id="28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9E1F95-AE78-CA3E-1295-08F06397CC7B}" name="MATTIA GRASSELLI" initials="MG" userId="S::257598@unimore.it::e1dc3051-5c7c-49f9-94c5-b75b09bfb2a8" providerId="AD"/>
  <p188:author id="{90D64DAD-64B2-DADC-B138-A360A2B81F85}" name="GIOVANNA FERRARO" initials="GF" userId="S::260243@unimore.it::2fa37279-2c93-4615-9162-1bd29f862e5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979"/>
    <a:srgbClr val="F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CBEEBF-93E1-3A8D-4987-DC8011AB0A05}" v="4" dt="2024-09-09T13:04:21.867"/>
    <p1510:client id="{79D1C228-3D95-260D-4154-0E5756D5662B}" v="5" dt="2024-09-08T15:46:37.791"/>
    <p1510:client id="{9E21E4C0-E639-48C5-89A9-9B9E081772C4}" v="1241" dt="2024-09-09T14:07:10.226"/>
    <p1510:client id="{CEBCA482-808E-8F78-57EA-325BFE06876A}" v="1604" dt="2024-09-08T15:27:15.847"/>
    <p1510:client id="{E3188B7C-9C2F-9080-8348-C30698E055BE}" v="13" dt="2024-09-09T17:47:58.449"/>
    <p1510:client id="{F31072F7-5BE5-D025-C913-0E160BF048CC}" v="1" dt="2024-09-10T06:36:13.672"/>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omments/modernComment_101_A968A75A.xml><?xml version="1.0" encoding="utf-8"?>
<p188:cmLst xmlns:a="http://schemas.openxmlformats.org/drawingml/2006/main" xmlns:r="http://schemas.openxmlformats.org/officeDocument/2006/relationships" xmlns:p188="http://schemas.microsoft.com/office/powerpoint/2018/8/main">
  <p188:cm id="{6D7794DD-25CA-4EFA-AC56-AE81829A7590}" authorId="{939E1F95-AE78-CA3E-1295-08F06397CC7B}" created="2024-09-04T12:43:18.187">
    <pc:sldMkLst xmlns:pc="http://schemas.microsoft.com/office/powerpoint/2013/main/command">
      <pc:docMk/>
      <pc:sldMk cId="2842208090" sldId="257"/>
    </pc:sldMkLst>
    <p188:txBody>
      <a:bodyPr/>
      <a:lstStyle/>
      <a:p>
        <a:r>
          <a:rPr lang="it-IT"/>
          <a:t>Noi prof., vorremmo partire dal seguente numero. Secondo lei cosa rappresenta? Provi ad indovinare.
&lt;risponde qualcosa&gt;
(se risponde incorrettamente) -&gt; No, prof., il seguente numero è, purtroppo, un numero che spesso tendiamo a dimenticare, questo rappresenta il numero di persone che, ogni anno, non hanno la possibilità di mangiare.</a:t>
        </a:r>
      </a:p>
    </p188:txBody>
  </p188:cm>
</p188:cmLst>
</file>

<file path=ppt/comments/modernComment_102_3CF23093.xml><?xml version="1.0" encoding="utf-8"?>
<p188:cmLst xmlns:a="http://schemas.openxmlformats.org/drawingml/2006/main" xmlns:r="http://schemas.openxmlformats.org/officeDocument/2006/relationships" xmlns:p188="http://schemas.microsoft.com/office/powerpoint/2018/8/main">
  <p188:cm id="{F1F4C1C9-E7FF-4FC0-8073-331DA6221DFA}" authorId="{939E1F95-AE78-CA3E-1295-08F06397CC7B}" created="2024-09-04T12:58:54.276">
    <pc:sldMkLst xmlns:pc="http://schemas.microsoft.com/office/powerpoint/2013/main/command">
      <pc:docMk/>
      <pc:sldMk cId="1022505107" sldId="258"/>
    </pc:sldMkLst>
    <p188:txBody>
      <a:bodyPr/>
      <a:lstStyle/>
      <a:p>
        <a:r>
          <a:rPr lang="it-IT"/>
          <a:t>Ora, supponiamo che stia capendo dove stiamo andando a parare, quindi se le mostriamo il seguente numero con anche una unita di misura, secondo lei cosa rappresentà?
&lt;risposta prof&gt;
Se incorretto -&gt; No, prof., questo numero rappresenta le tonnellate di cibo che ogni anno vengono buttate. Il numero come vediamo è molto grande, ma lo è ancora di più se sappiamo che corrisponde al 20% totale di cibo prodotto nel mondo.
Se corretto -&gt;  Esatto, questo numero è ancora più grave se lo andiamo ad analizzare in percentuale. Infatti, questo numero rappresenta il 20% di cibo prodotto ogni anno che viene buttato.
</a:t>
        </a:r>
      </a:p>
    </p188:txBody>
  </p188:cm>
</p188:cmLst>
</file>

<file path=ppt/comments/modernComment_103_74D035AA.xml><?xml version="1.0" encoding="utf-8"?>
<p188:cmLst xmlns:a="http://schemas.openxmlformats.org/drawingml/2006/main" xmlns:r="http://schemas.openxmlformats.org/officeDocument/2006/relationships" xmlns:p188="http://schemas.microsoft.com/office/powerpoint/2018/8/main">
  <p188:cm id="{7D753D73-0BB0-40C7-8B4D-F23DDA278425}" authorId="{939E1F95-AE78-CA3E-1295-08F06397CC7B}" created="2024-09-04T13:10:06.100">
    <pc:sldMkLst xmlns:pc="http://schemas.microsoft.com/office/powerpoint/2013/main/command">
      <pc:docMk/>
      <pc:sldMk cId="1959802282" sldId="259"/>
    </pc:sldMkLst>
    <p188:txBody>
      <a:bodyPr/>
      <a:lstStyle/>
      <a:p>
        <a:r>
          <a:rPr lang="it-IT"/>
          <a:t>Ma perché stiamo parlando di questo?
Ad oggi, gran parte dello sforzo nel combattere lo spreco di cibo si focalizza nel limitare lo spreco a valle, ad esempio facendo uso di applicazioni (ormai molto popolari), quali TooGoodToGo le quali permettono al consumatore di comprare cibo che altrimenti verrebbe buttato.
Però, la soluzione più efficace è affrontare il problema a monte, evitando che i ristoratori accumulino grandi quantità di cibo che non verrà consumato.
Qui entra in gioco Smart Warehouse.</a:t>
        </a:r>
      </a:p>
    </p188:txBody>
  </p188:cm>
</p188:cmLst>
</file>

<file path=ppt/comments/modernComment_108_F6C5CDBF.xml><?xml version="1.0" encoding="utf-8"?>
<p188:cmLst xmlns:a="http://schemas.openxmlformats.org/drawingml/2006/main" xmlns:r="http://schemas.openxmlformats.org/officeDocument/2006/relationships" xmlns:p188="http://schemas.microsoft.com/office/powerpoint/2018/8/main">
  <p188:cm id="{A24723E0-2CCC-4C91-B8AA-DD5F79300DF6}" authorId="{90D64DAD-64B2-DADC-B138-A360A2B81F85}" created="2024-09-09T17:46:48.899">
    <ac:txMkLst xmlns:ac="http://schemas.microsoft.com/office/drawing/2013/main/command">
      <pc:docMk xmlns:pc="http://schemas.microsoft.com/office/powerpoint/2013/main/command"/>
      <pc:sldMk xmlns:pc="http://schemas.microsoft.com/office/powerpoint/2013/main/command" cId="4140158399" sldId="264"/>
      <ac:spMk id="7" creationId="{1EB6E1F2-2796-E44C-20FC-A0ED4D0F3CF0}"/>
      <ac:txMk cp="55" len="2">
        <ac:context len="58" hash="1895619452"/>
      </ac:txMk>
    </ac:txMkLst>
    <p188:pos x="2073797" y="405113"/>
    <p188:txBody>
      <a:bodyPr/>
      <a:lstStyle/>
      <a:p>
        <a:r>
          <a:rPr lang="it-IT"/>
          <a:t>Il sistema integrato prevedere un sito web da cui controllare la giacenza dei prodotti, le informazioni riguardo gli elementi in magazzino e la data della prossima consegna per ogni prodotto. Ciò si realizza con una box 2.0, capace di comunicare con il sito web per aggiornare le informazioni degli elementi, giornalmente. Queste informazioni sono fondamentali per piazzare automaticamente gli ordini di restock di magazzino. L'applicazione, a principale uso dei supplier, permette di scegliere quali ristoranti rifornire mostrando il tragitto minimo per soddisfare ogni cliente.</a:t>
        </a:r>
      </a:p>
    </p188:txBody>
  </p188:cm>
</p188:cmLst>
</file>

<file path=ppt/comments/modernComment_109_A484C108.xml><?xml version="1.0" encoding="utf-8"?>
<p188:cmLst xmlns:a="http://schemas.openxmlformats.org/drawingml/2006/main" xmlns:r="http://schemas.openxmlformats.org/officeDocument/2006/relationships" xmlns:p188="http://schemas.microsoft.com/office/powerpoint/2018/8/main">
  <p188:cm id="{2C0A254F-A14D-4260-9C1D-B19B1815E289}" authorId="{90D64DAD-64B2-DADC-B138-A360A2B81F85}" created="2024-09-08T11:39:20.717">
    <pc:sldMkLst xmlns:pc="http://schemas.microsoft.com/office/powerpoint/2013/main/command">
      <pc:docMk/>
      <pc:sldMk cId="2760163592" sldId="265"/>
    </pc:sldMkLst>
    <p188:txBody>
      <a:bodyPr/>
      <a:lstStyle/>
      <a:p>
        <a:r>
          <a:rPr lang="it-IT"/>
          <a:t>nel system design 
- il sistema in generale
- le cpomponenti del sistema
- api per fare vedere cosa fa
- le funzioni principali: login, optimal route</a:t>
        </a:r>
      </a:p>
    </p188:txBody>
  </p188:cm>
</p188:cmLst>
</file>

<file path=ppt/comments/modernComment_10A_8C329CD6.xml><?xml version="1.0" encoding="utf-8"?>
<p188:cmLst xmlns:a="http://schemas.openxmlformats.org/drawingml/2006/main" xmlns:r="http://schemas.openxmlformats.org/officeDocument/2006/relationships" xmlns:p188="http://schemas.microsoft.com/office/powerpoint/2018/8/main">
  <p188:cm id="{B1181D1E-A3A8-45FC-AF69-2ACDD94AB6D0}" authorId="{90D64DAD-64B2-DADC-B138-A360A2B81F85}" created="2024-09-09T08:47:56.482">
    <pc:sldMkLst xmlns:pc="http://schemas.microsoft.com/office/powerpoint/2013/main/command">
      <pc:docMk/>
      <pc:sldMk cId="2352127190" sldId="266"/>
    </pc:sldMkLst>
    <p188:replyLst>
      <p188:reply id="{5B3BA993-AE7F-4480-9969-8E52849107BC}" authorId="{90D64DAD-64B2-DADC-B138-A360A2B81F85}" created="2024-09-09T16:49:43.381">
        <p188:txBody>
          <a:bodyPr/>
          <a:lstStyle/>
          <a:p>
            <a:r>
              <a:rPr lang="it-IT"/>
              <a:t>il bridge associato ad arduino pubblica informazioni riguardanti l'elemento, la rimozione di una box e l'informazione legata al led. L'applicazione </a:t>
            </a:r>
          </a:p>
        </p188:txBody>
      </p188:reply>
    </p188:replyLst>
    <p188:txBody>
      <a:bodyPr/>
      <a:lstStyle/>
      <a:p>
        <a:r>
          <a:rPr lang="it-IT"/>
          <a:t>giovi</a:t>
        </a:r>
      </a:p>
    </p188:txBody>
  </p188:cm>
</p188:cmLst>
</file>

<file path=ppt/comments/modernComment_10B_3A1557C4.xml><?xml version="1.0" encoding="utf-8"?>
<p188:cmLst xmlns:a="http://schemas.openxmlformats.org/drawingml/2006/main" xmlns:r="http://schemas.openxmlformats.org/officeDocument/2006/relationships" xmlns:p188="http://schemas.microsoft.com/office/powerpoint/2018/8/main">
  <p188:cm id="{1DCAAC9F-D601-4A10-BAB4-45AB9BD3D628}" authorId="{90D64DAD-64B2-DADC-B138-A360A2B81F85}" created="2024-09-09T17:02:35.767">
    <pc:sldMkLst xmlns:pc="http://schemas.microsoft.com/office/powerpoint/2013/main/command">
      <pc:docMk/>
      <pc:sldMk cId="974477252" sldId="267"/>
    </pc:sldMkLst>
    <p188:txBody>
      <a:bodyPr/>
      <a:lstStyle/>
      <a:p>
        <a:r>
          <a:rPr lang="it-IT"/>
          <a:t>Questa è l'architettura del prototipo che abbiamo sviluppato. Due box, ognuna connessa bidirezionalmente con il proprio broker. Il broker invia e riceve informazio con MQTT, su cui vengono salvate informazioni necessarie per popolare il prodotto finale, all'applicazione</a:t>
        </a:r>
      </a:p>
    </p188:txBody>
  </p188:cm>
</p188:cmLst>
</file>

<file path=ppt/comments/modernComment_10C_2D0D87A4.xml><?xml version="1.0" encoding="utf-8"?>
<p188:cmLst xmlns:a="http://schemas.openxmlformats.org/drawingml/2006/main" xmlns:r="http://schemas.openxmlformats.org/officeDocument/2006/relationships" xmlns:p188="http://schemas.microsoft.com/office/powerpoint/2018/8/main">
  <p188:cm id="{95F73106-5259-4A3B-9675-58BAD4583B20}" authorId="{90D64DAD-64B2-DADC-B138-A360A2B81F85}" created="2024-09-08T11:40:23.783">
    <pc:sldMkLst xmlns:pc="http://schemas.microsoft.com/office/powerpoint/2013/main/command">
      <pc:docMk/>
      <pc:sldMk cId="755861412" sldId="268"/>
    </pc:sldMkLst>
    <p188:txBody>
      <a:bodyPr/>
      <a:lstStyle/>
      <a:p>
        <a:r>
          <a:rPr lang="it-IT"/>
          <a:t>- cosa abbiamo usato per il login (jwt)
- cosa abbiamo usati come database (sqlalchemy)
- cosa abbiamo usato per la mappa</a:t>
        </a:r>
      </a:p>
    </p188:txBody>
  </p188:cm>
</p188:cmLst>
</file>

<file path=ppt/comments/modernComment_10D_FA6527DD.xml><?xml version="1.0" encoding="utf-8"?>
<p188:cmLst xmlns:a="http://schemas.openxmlformats.org/drawingml/2006/main" xmlns:r="http://schemas.openxmlformats.org/officeDocument/2006/relationships" xmlns:p188="http://schemas.microsoft.com/office/powerpoint/2018/8/main">
  <p188:cm id="{4A29D8F6-1550-4AC6-B329-8968DBFAF0CC}" authorId="{939E1F95-AE78-CA3E-1295-08F06397CC7B}" created="2024-09-08T12:39:24.144">
    <pc:sldMkLst xmlns:pc="http://schemas.microsoft.com/office/powerpoint/2013/main/command">
      <pc:docMk/>
      <pc:sldMk cId="4200933341" sldId="269"/>
    </pc:sldMkLst>
    <p188:txBody>
      <a:bodyPr/>
      <a:lstStyle/>
      <a:p>
        <a:r>
          <a:rPr lang="it-IT"/>
          <a:t>Passiamo ora ai dettagli relativi all'implementazione di MQTT nel nostro sistema, dove abbiamo configurato quattro topic. I primi due topic vengono utilizzati dal bridge collegato ad Arduino per inviare informazioni al server, che funge da subscriber. Per questi topic, abbiamo impostato un QoS (Quality of Service) pari a 2, per garantire la consegna dei messaggi senza duplicati.
Gli altri due topic, invece, sono pubblicati dal server, una volta elaborati i risultati delle serie temporali. Qui, il QoS scelto è 1, poiché, pur assicurando la consegna almeno una volta, il sistema può tollerare eventuali duplicati senza alcun impatto. 
La scelta di MQTT è stata motivata dalla necessità di evitare il polling sul server, ottimizzando così le comunicazioni.</a:t>
        </a:r>
      </a:p>
    </p188:txBody>
  </p188:cm>
</p188:cmLst>
</file>

<file path=ppt/comments/modernComment_10E_A123F8F8.xml><?xml version="1.0" encoding="utf-8"?>
<p188:cmLst xmlns:a="http://schemas.openxmlformats.org/drawingml/2006/main" xmlns:r="http://schemas.openxmlformats.org/officeDocument/2006/relationships" xmlns:p188="http://schemas.microsoft.com/office/powerpoint/2018/8/main">
  <p188:cm id="{08068F5C-EF16-417C-AEC4-FDABBFBBAF9F}" authorId="{939E1F95-AE78-CA3E-1295-08F06397CC7B}" created="2024-09-09T08:36:22.922">
    <pc:sldMkLst xmlns:pc="http://schemas.microsoft.com/office/powerpoint/2013/main/command">
      <pc:docMk/>
      <pc:sldMk cId="2703489272" sldId="270"/>
    </pc:sldMkLst>
    <p188:txBody>
      <a:bodyPr/>
      <a:lstStyle/>
      <a:p>
        <a:r>
          <a:rPr lang="it-IT"/>
          <a:t>Analizziamo ora nel dettaglio il funzionamento di Prophet e delle serie temporali.
Iniziamo con la serie temporale relativa alla previsione della fornitura. Questa serie si concentra su un singolo ristorante: ad esempio, avremo una serie temporale per l'elemento tonno contenuto in due scatole nel Ristorante 1. Se il ristoratore gestisse un altro ristorante con l'elemento tonno, quest'ultimo avrà una serie temporale distinta.
Quando si dispone di dati sufficienti, la generazione della serie temporale come segue. Ogni volta che la quantità di elementi introdotti in un giorno supera l'80% della capacità massima, viene generata la serie temporale. La data della fornitura successiva è determinata dall'intersezione tra l'andamento previsto e una soglia del 25% della capacità complessiva. Se non si verifica alcuna intersezione, si considera il primo minimo disponibile.</a:t>
        </a:r>
      </a:p>
    </p188:txBody>
  </p188:cm>
</p188:cmLst>
</file>

<file path=ppt/comments/modernComment_10F_EBDF1229.xml><?xml version="1.0" encoding="utf-8"?>
<p188:cmLst xmlns:a="http://schemas.openxmlformats.org/drawingml/2006/main" xmlns:r="http://schemas.openxmlformats.org/officeDocument/2006/relationships" xmlns:p188="http://schemas.microsoft.com/office/powerpoint/2018/8/main">
  <p188:cm id="{427CB1E8-7F36-497E-9683-EE55B94A500C}" authorId="{939E1F95-AE78-CA3E-1295-08F06397CC7B}" created="2024-09-08T19:35:20.456">
    <pc:sldMkLst xmlns:pc="http://schemas.microsoft.com/office/powerpoint/2013/main/command">
      <pc:docMk/>
      <pc:sldMk cId="3957264937" sldId="271"/>
    </pc:sldMkLst>
    <p188:txBody>
      <a:bodyPr/>
      <a:lstStyle/>
      <a:p>
        <a:r>
          <a:rPr lang="it-IT"/>
          <a:t>Analizziamo ora la struttura dei pacchetti inviati da Arduino al bridge tramite seriale. I pacchetti sono due:
Il primo pacchetto inizia con 0xAA e termina con 0xAE. Contiene l'RFID della scheda associata alla scatola e il codice univoco dell'oggetto pesato. Viene inviato al bridge ogni volta che si passa la scheda RFID per rimuovere la scatola.
Il secondo pacchetto inizia con 0xFF e termina con 0xFE. Oltre ai dati dell'RFID e del codice interno, include la quantità e la capacità della scatola. Questo pacchetto viene inviato ogni 15 secondi (che per noi rappresenta 1 giorno) e indica quanti elementi sono presenti nella scatola associata all'RFID.</a:t>
        </a:r>
      </a:p>
    </p188:txBody>
  </p188:cm>
</p188:cmLst>
</file>

<file path=ppt/comments/modernComment_110_CD05BFD9.xml><?xml version="1.0" encoding="utf-8"?>
<p188:cmLst xmlns:a="http://schemas.openxmlformats.org/drawingml/2006/main" xmlns:r="http://schemas.openxmlformats.org/officeDocument/2006/relationships" xmlns:p188="http://schemas.microsoft.com/office/powerpoint/2018/8/main">
  <p188:cm id="{BE38A911-75AB-4AF0-927E-52F68B5ED293}" authorId="{939E1F95-AE78-CA3E-1295-08F06397CC7B}" created="2024-09-08T15:59:47.688">
    <pc:sldMkLst xmlns:pc="http://schemas.microsoft.com/office/powerpoint/2013/main/command">
      <pc:docMk/>
      <pc:sldMk cId="3439706073" sldId="272"/>
    </pc:sldMkLst>
    <p188:txBody>
      <a:bodyPr/>
      <a:lstStyle/>
      <a:p>
        <a:r>
          <a:rPr lang="it-IT"/>
          <a:t>Analizziamo ora il funzionamento della navigazione dell'app. Dopo il login, il fornitore potrà premere il bottone "map" per visualizzare i ristoranti da rifornire. Qualora ve ne siano di presenti, comparirà il pulsante "Start Navigation", che può essere cliccato per inviare le coordinate della sua posizione e dei ristoranti da rifornire al nostro server tramite le API proprietarie.
Il server, a sua volta, utilizzerà le API di OpenStreetMap per creare una matrice delle distanze e, successivamente, impiegando l'algoritmo TSP di Google calcolare il cammino minimo. Se non si sono presentati errori, il server restituirà le coordinate del percorso ottimale, che verrà visualizzato sulla mappa. Al termine della fornitura, il fornitore può premere "Stop Navigation" per concludere il processo.</a:t>
        </a:r>
      </a:p>
    </p188:txBody>
  </p188:cm>
</p188:cmLst>
</file>

<file path=ppt/comments/modernComment_114_AA8CA5E0.xml><?xml version="1.0" encoding="utf-8"?>
<p188:cmLst xmlns:a="http://schemas.openxmlformats.org/drawingml/2006/main" xmlns:r="http://schemas.openxmlformats.org/officeDocument/2006/relationships" xmlns:p188="http://schemas.microsoft.com/office/powerpoint/2018/8/main">
  <p188:cm id="{D18329DD-FF3C-4AF1-AB47-78C6167A2C66}" authorId="{939E1F95-AE78-CA3E-1295-08F06397CC7B}" created="2024-09-09T08:59:50.041">
    <pc:sldMkLst xmlns:pc="http://schemas.microsoft.com/office/powerpoint/2013/main/command">
      <pc:docMk/>
      <pc:sldMk cId="2861344224" sldId="276"/>
    </pc:sldMkLst>
    <p188:txBody>
      <a:bodyPr/>
      <a:lstStyle/>
      <a:p>
        <a:r>
          <a:rPr lang="it-IT"/>
          <a:t>La seconda serie temporale si concentrerà sulla previsione della quantità di un elemento per il giorno successivo. A differenza della prima, questa serie avrà un impatto su più ristoranti dello stesso ristoratore. Ad esempio, l'elemento "tonno" è presente sia nel Ristorante 1 che nel Ristorante 2.
La generazione della serie temporale avviene nel seguente modo: si analizza, ad esempio, l'andamento del tonno nel Ristorante 1 e si fa lo stesso per il Ristorante 2. Successivamente, si sommano i dati punto per punto per ottenere un andamento complessivo del tonno in tutti i ristoranti del ristoratore. Infine, questi dati vengono utilizzati per prevedere il valore atteso per il giorno successivo.
Se il valore atteso supera il 50% della capacità totale in tutti i ristoranti, il LED si accenderà di verde. Se il valore è compreso tra il 20% e il 50%, il LED sarà giallo/arancione; se è inferiore al 20%, il LED sarà rosso.
Questo sistema permette al ristoratore di capire se, nel caso in cui un elemento sia esaurito in un ristorante e la prossima fornitura sia lontana, può prelevare gli articoli necessari da un altro ristorante che gestisce.</a:t>
        </a:r>
      </a:p>
    </p188:txBody>
  </p188:cm>
</p188:cmLst>
</file>

<file path=ppt/comments/modernComment_116_2C9B33EC.xml><?xml version="1.0" encoding="utf-8"?>
<p188:cmLst xmlns:a="http://schemas.openxmlformats.org/drawingml/2006/main" xmlns:r="http://schemas.openxmlformats.org/officeDocument/2006/relationships" xmlns:p188="http://schemas.microsoft.com/office/powerpoint/2018/8/main">
  <p188:cm id="{A0FEB72B-A2DB-4166-8564-5AAEECD658D2}" authorId="{939E1F95-AE78-CA3E-1295-08F06397CC7B}" created="2024-09-08T12:38:00.084">
    <pc:sldMkLst xmlns:pc="http://schemas.microsoft.com/office/powerpoint/2013/main/command">
      <pc:docMk/>
      <pc:sldMk cId="748368876" sldId="278"/>
    </pc:sldMkLst>
    <p188:txBody>
      <a:bodyPr/>
      <a:lstStyle/>
      <a:p>
        <a:r>
          <a:rPr lang="it-IT"/>
          <a:t>Analizziamo ora gli attori ed elementi principali. Fulcro per il funzionamento del tutto sono gli utenti i quali sono suddivisi in Fornitori e Ristoratori. I Ristoratori possono possedere più ristoranti, mentre i fornitori possono rifornire più ristoranti. Questa suddivisione di ruolo sarà fondamentale successivamente per definire i vari privilegi. Ad esempio, il ristoratore potrà visionare le serie temporali e generare ulteriori ristoranti, mentre il fornitore potrà solo passivamente analizzare i risultati oppure ricercare ristoranti da rifornire. Un ristorante è composto da una serie di elementi. Ad esempio, la scatoletta di tonno ne rappresenta uno possibile. La quale può essere presente in quantità diverse in più scatole. </a:t>
        </a:r>
      </a:p>
    </p188:txBody>
  </p188:cm>
</p188:cmLst>
</file>

<file path=ppt/comments/modernComment_118_604715D3.xml><?xml version="1.0" encoding="utf-8"?>
<p188:cmLst xmlns:a="http://schemas.openxmlformats.org/drawingml/2006/main" xmlns:r="http://schemas.openxmlformats.org/officeDocument/2006/relationships" xmlns:p188="http://schemas.microsoft.com/office/powerpoint/2018/8/main">
  <p188:cm id="{E43CC209-653A-47AA-A032-4BA813BB2DA2}" authorId="{90D64DAD-64B2-DADC-B138-A360A2B81F85}" created="2024-09-09T16:50:56.040">
    <ac:deMkLst xmlns:ac="http://schemas.microsoft.com/office/drawing/2013/main/command">
      <pc:docMk xmlns:pc="http://schemas.microsoft.com/office/powerpoint/2013/main/command"/>
      <pc:sldMk xmlns:pc="http://schemas.microsoft.com/office/powerpoint/2013/main/command" cId="1615271379" sldId="280"/>
      <ac:spMk id="3" creationId="{37FBA05C-59D0-9588-048B-823A5656CD91}"/>
    </ac:deMkLst>
    <p188:txBody>
      <a:bodyPr/>
      <a:lstStyle/>
      <a:p>
        <a:r>
          <a:rPr lang="it-IT"/>
          <a:t>l'RFID contiene le informazioni riguardanti il singolo elemento introdotto nel sistema. 
i sensori di peso, 4 per scatola saldati con un ponte di wheatstone, fungono da bilancia. 
Il led è l'unico attuatore del sistema, ha tre stati e indica la disponibilità di un prodotto. i dettagli del suo funzionamento verranno spiegati nelle slide successive.</a:t>
        </a:r>
      </a:p>
    </p188:txBody>
  </p188:cm>
</p188:cmLst>
</file>

<file path=ppt/comments/modernComment_11D_DA7FA0BD.xml><?xml version="1.0" encoding="utf-8"?>
<p188:cmLst xmlns:a="http://schemas.openxmlformats.org/drawingml/2006/main" xmlns:r="http://schemas.openxmlformats.org/officeDocument/2006/relationships" xmlns:p188="http://schemas.microsoft.com/office/powerpoint/2018/8/main">
  <p188:cm id="{5BE4AF59-D797-48C7-92C1-7E3BC67C6C94}" authorId="{939E1F95-AE78-CA3E-1295-08F06397CC7B}" created="2024-09-08T20:13:17.357">
    <pc:sldMkLst xmlns:pc="http://schemas.microsoft.com/office/powerpoint/2013/main/command">
      <pc:docMk/>
      <pc:sldMk cId="3665797309" sldId="285"/>
    </pc:sldMkLst>
    <p188:txBody>
      <a:bodyPr/>
      <a:lstStyle/>
      <a:p>
        <a:r>
          <a:rPr lang="it-IT"/>
          <a:t>Per gestire autenticazione e autorizzazioni, abbiamo utilizzato JWT. Dopo il login, il server restituisce un token che è composto da tre parti separate da un punto: un header, un payload e una signature.
La scelta di JWT si basa su tre fattori:
1) Scalabilità: i token sono memorizzati sul client, evitando sessioni sul server.
2) Portabilità: possono essere inviati tramite l'header Authorization, rendendoli adatti per applicazioni web e API REST.
3) Sicurezza: i token sono firmati con algoritmi di crittografia, permettono di verificare integrità e autenticità, ma è importante prestare attenzione a possibili attacchi XSS.</a:t>
        </a:r>
      </a:p>
    </p188:txBody>
  </p188:cm>
</p188:cmLst>
</file>

<file path=ppt/comments/modernComment_11E_654D1B92.xml><?xml version="1.0" encoding="utf-8"?>
<p188:cmLst xmlns:a="http://schemas.openxmlformats.org/drawingml/2006/main" xmlns:r="http://schemas.openxmlformats.org/officeDocument/2006/relationships" xmlns:p188="http://schemas.microsoft.com/office/powerpoint/2018/8/main">
  <p188:cm id="{70735806-04D9-4185-BB5E-BFB823518116}" authorId="{939E1F95-AE78-CA3E-1295-08F06397CC7B}" created="2024-09-08T12:48:48.215">
    <pc:sldMkLst xmlns:pc="http://schemas.microsoft.com/office/powerpoint/2013/main/command">
      <pc:docMk/>
      <pc:sldMk cId="1699552146" sldId="286"/>
    </pc:sldMkLst>
    <p188:txBody>
      <a:bodyPr/>
      <a:lstStyle/>
      <a:p>
        <a:r>
          <a:rPr lang="it-IT"/>
          <a:t>Prima di andare ad analizzare l'applicazione, è importante conoscere le API che abbiamo implementato. In figura è possibili vedere alcune delle API che abbiamo costruito e che possono essere utilizzate. Ad esempio, nell'applicazione verranno utilizzate /api/login, /api/route/getOpticalRoute, /api/restaurants, giusto per citarne alcune. Tutte queste API tranne 2 necessitano un JWT token come forma di autenticazione ed autorizzazione. Infine come si può vedere dalla figura, abbiamo fatto uso di Swagger per documentarle in maniera dettagliata.</a:t>
        </a:r>
      </a:p>
    </p188:txBody>
  </p188:cm>
</p188:cmLst>
</file>

<file path=ppt/comments/modernComment_11F_5C40F3F7.xml><?xml version="1.0" encoding="utf-8"?>
<p188:cmLst xmlns:a="http://schemas.openxmlformats.org/drawingml/2006/main" xmlns:r="http://schemas.openxmlformats.org/officeDocument/2006/relationships" xmlns:p188="http://schemas.microsoft.com/office/powerpoint/2018/8/main">
  <p188:cm id="{7DE89EE3-14D3-4C0C-B695-7F61B07ABA46}" authorId="{90D64DAD-64B2-DADC-B138-A360A2B81F85}" created="2024-09-08T15:43:46.926">
    <pc:sldMkLst xmlns:pc="http://schemas.microsoft.com/office/powerpoint/2013/main/command">
      <pc:docMk/>
      <pc:sldMk cId="1547760631" sldId="287"/>
    </pc:sldMkLst>
    <p188:txBody>
      <a:bodyPr/>
      <a:lstStyle/>
      <a:p>
        <a:r>
          <a:rPr lang="it-IT"/>
          <a:t>è stato necessario introdurre una FSM per la gestione dei pesi. testando i sensori, ci siamo resi conto che spesso i risultati erano fuori tara, causando outliers indesiderati al sistema. Quindi, alla prima misurazione viene salvato il valore della bilancia. ad un potenziale cambio, cioè quando l'oggetto inserito sfora il peso "atteso" di 0.2 si entra in uno stato transitorio di "potenziale cambiamento". Il dato viene salvato se e solo se il peso si mantiene stabile per due cicli consecutivi, e a questo punto può essere inserito nel sistema. </a:t>
        </a:r>
      </a:p>
    </p188:txBody>
  </p188:cm>
  <p188:cm id="{5DC30489-32CC-46DA-9023-86F04DAC633B}" authorId="{90D64DAD-64B2-DADC-B138-A360A2B81F85}" created="2024-09-09T17:04:45.631">
    <pc:sldMkLst xmlns:pc="http://schemas.microsoft.com/office/powerpoint/2013/main/command">
      <pc:docMk/>
      <pc:sldMk cId="1547760631" sldId="287"/>
    </pc:sldMkLst>
    <p188:txBody>
      <a:bodyPr/>
      <a:lstStyle/>
      <a:p>
        <a:r>
          <a:rPr lang="it-IT"/>
          <a:t>Esaminiamo ora la FSM della bilancia progettata per gestire gli outlier. Quando la bilancia rileva per la prima volta un nuovo elemento, entra nello stato di 'Prima misurazione'. Da quel momento, verrà mantenuta una media mobile che ci aiuterà a determinare se la nuova misurazione rappresenta un cambiamento potenziale o un valore stabile. Si passa allo stato di 'Cambiamento potenziale' quando la media mobile si discosta di oltre il 20% dal valore misurato, e si rimane in questo stato fino a quando non viene registrato lo stesso valore per due secondi consecutivi. Una volta che il valore rimane costante per due secondi, si accede allo stato di 'Misurazione stabile', che verrà mantenuto finché la media mobile e il valore misurato non si discostano di oltre il 20%.</a:t>
        </a:r>
      </a:p>
    </p188:txBody>
  </p188:cm>
</p188:cmLst>
</file>

<file path=ppt/comments/modernComment_121_1563B914.xml><?xml version="1.0" encoding="utf-8"?>
<p188:cmLst xmlns:a="http://schemas.openxmlformats.org/drawingml/2006/main" xmlns:r="http://schemas.openxmlformats.org/officeDocument/2006/relationships" xmlns:p188="http://schemas.microsoft.com/office/powerpoint/2018/8/main">
  <p188:cm id="{B1E6F26A-C068-4C86-B0FB-0FC984CBEBBE}" authorId="{90D64DAD-64B2-DADC-B138-A360A2B81F85}" created="2024-09-08T15:14:22.006">
    <ac:deMkLst xmlns:ac="http://schemas.microsoft.com/office/drawing/2013/main/command">
      <pc:docMk xmlns:pc="http://schemas.microsoft.com/office/powerpoint/2013/main/command"/>
      <pc:sldMk xmlns:pc="http://schemas.microsoft.com/office/powerpoint/2013/main/command" cId="358856980" sldId="289"/>
      <ac:spMk id="4" creationId="{CDA4673B-4857-7BB6-2B72-F08212509A6F}"/>
    </ac:deMkLst>
    <p188:txBody>
      <a:bodyPr/>
      <a:lstStyle/>
      <a:p>
        <a:r>
          <a:rPr lang="it-IT"/>
          <a:t>Quindi, perché smart warehouse?
Senza, con un approccio tradizionale, il magazzino di un qualunque ristorante può avere prodotti scaduti, dover rifiurare l'ordine di un cliente perché in assenza delle materie, ma più in generale uno scarso controllo e poca visione globale rispetto la situazione delle scorte. 
Con smartwarehouse e l'integrazione di cloud, AI e sensori invece, si avrebbero sempre prodotti freschi, non si dirà più "no" all'ordine di un cliente e si avrà una visione sempre aggiornata del magazzino del proprio risorante.</a:t>
        </a:r>
      </a:p>
    </p188:txBody>
  </p188:cm>
</p188:cmLst>
</file>

<file path=ppt/comments/modernComment_122_790B409.xml><?xml version="1.0" encoding="utf-8"?>
<p188:cmLst xmlns:a="http://schemas.openxmlformats.org/drawingml/2006/main" xmlns:r="http://schemas.openxmlformats.org/officeDocument/2006/relationships" xmlns:p188="http://schemas.microsoft.com/office/powerpoint/2018/8/main">
  <p188:cm id="{04CFD0CE-B653-41FA-8A77-766FBED13EE5}" authorId="{939E1F95-AE78-CA3E-1295-08F06397CC7B}" created="2024-09-08T12:39:33.018">
    <pc:sldMkLst xmlns:pc="http://schemas.microsoft.com/office/powerpoint/2013/main/command">
      <pc:docMk/>
      <pc:sldMk cId="2703489272" sldId="270"/>
    </pc:sldMkLst>
    <p188:txBody>
      <a:bodyPr/>
      <a:lstStyle/>
      <a:p>
        <a:r>
          <a:rPr lang="it-IT"/>
          <a:t>Prima di analizzare il funzionamento delle due serie temporali, è importante capire come sono stati creati i dati per l'addestramento. Poiché non avevamo dati sufficienti, abbiamo deciso di generarli noi stessi.
Nei magazzini dei ristoranti, un elemento (ad esempio il tonno nell'immagine a destra) inizia con una quantità elevata, corrispondente, nel caso ideale, alla capacità totale di tutte le scatole che contengono il dato elemento, e diminuisce fino ad una quantità prossima a zero.
Per generare i dati, abbiamo stabilito un valore medio per diversi istanti temporali, associando a ciascun valore medio una varianza specifica. Durante la generazione, il valore effettivo è un valore casuale che si discosta dal valore medio in base alla varianza. In questo modo, abbiamo ottenuto dati sufficienti e variabili per ogni elemento, riflettendo le fluttuazioni reali nei magazzini.</a:t>
        </a:r>
      </a:p>
    </p188:txBody>
  </p188:cm>
</p188:cmLst>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it-IT"/>
              <a:t>Fare clic per modificare lo stile del titolo dello schema</a:t>
            </a:r>
            <a:endParaRPr lang="en-US"/>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AA651451-ACD1-430F-9F41-DF5DAEBA6B3C}" type="datetimeFigureOut">
              <a:rPr lang="it-IT" smtClean="0"/>
              <a:t>10/09/2024</a:t>
            </a:fld>
            <a:endParaRPr lang="it-IT"/>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it-IT"/>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9FB25031-369C-43FF-A7FF-25B07A02352E}" type="slidenum">
              <a:rPr lang="it-IT" smtClean="0"/>
              <a:t>‹N›</a:t>
            </a:fld>
            <a:endParaRPr lang="it-IT"/>
          </a:p>
        </p:txBody>
      </p:sp>
    </p:spTree>
    <p:extLst>
      <p:ext uri="{BB962C8B-B14F-4D97-AF65-F5344CB8AC3E}">
        <p14:creationId xmlns:p14="http://schemas.microsoft.com/office/powerpoint/2010/main" val="381011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AA651451-ACD1-430F-9F41-DF5DAEBA6B3C}" type="datetimeFigureOut">
              <a:rPr lang="it-IT" smtClean="0"/>
              <a:t>10/09/2024</a:t>
            </a:fld>
            <a:endParaRPr lang="it-IT"/>
          </a:p>
        </p:txBody>
      </p:sp>
      <p:sp>
        <p:nvSpPr>
          <p:cNvPr id="6" name="Footer Placeholder 5"/>
          <p:cNvSpPr>
            <a:spLocks noGrp="1"/>
          </p:cNvSpPr>
          <p:nvPr>
            <p:ph type="ftr" sz="quarter" idx="11"/>
          </p:nvPr>
        </p:nvSpPr>
        <p:spPr/>
        <p:txBody>
          <a:bodyPr/>
          <a:lstStyle/>
          <a:p>
            <a:endParaRPr lang="it-IT"/>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FB25031-369C-43FF-A7FF-25B07A02352E}" type="slidenum">
              <a:rPr lang="it-IT" smtClean="0"/>
              <a:t>‹N›</a:t>
            </a:fld>
            <a:endParaRPr lang="it-IT"/>
          </a:p>
        </p:txBody>
      </p:sp>
    </p:spTree>
    <p:extLst>
      <p:ext uri="{BB962C8B-B14F-4D97-AF65-F5344CB8AC3E}">
        <p14:creationId xmlns:p14="http://schemas.microsoft.com/office/powerpoint/2010/main" val="582817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olo e sottotitolo">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it-IT"/>
              <a:t>Fare clic per modificare lo stile del titolo dello schema</a:t>
            </a:r>
            <a:endParaRPr lang="en-US"/>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AA651451-ACD1-430F-9F41-DF5DAEBA6B3C}" type="datetimeFigureOut">
              <a:rPr lang="it-IT" smtClean="0"/>
              <a:t>10/09/2024</a:t>
            </a:fld>
            <a:endParaRPr lang="it-IT"/>
          </a:p>
        </p:txBody>
      </p:sp>
      <p:sp>
        <p:nvSpPr>
          <p:cNvPr id="5" name="Footer Placeholder 4"/>
          <p:cNvSpPr>
            <a:spLocks noGrp="1"/>
          </p:cNvSpPr>
          <p:nvPr>
            <p:ph type="ftr" sz="quarter" idx="11"/>
          </p:nvPr>
        </p:nvSpPr>
        <p:spPr/>
        <p:txBody>
          <a:bodyPr/>
          <a:lstStyle/>
          <a:p>
            <a:endParaRPr lang="it-IT"/>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B25031-369C-43FF-A7FF-25B07A02352E}" type="slidenum">
              <a:rPr lang="it-IT" smtClean="0"/>
              <a:t>‹N›</a:t>
            </a:fld>
            <a:endParaRPr lang="it-IT"/>
          </a:p>
        </p:txBody>
      </p:sp>
    </p:spTree>
    <p:extLst>
      <p:ext uri="{BB962C8B-B14F-4D97-AF65-F5344CB8AC3E}">
        <p14:creationId xmlns:p14="http://schemas.microsoft.com/office/powerpoint/2010/main" val="1927032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zione con didascalia">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it-IT"/>
              <a:t>Fare clic per modificare lo stile del titolo dello schema</a:t>
            </a:r>
            <a:endParaRPr lang="en-US"/>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AA651451-ACD1-430F-9F41-DF5DAEBA6B3C}" type="datetimeFigureOut">
              <a:rPr lang="it-IT" smtClean="0"/>
              <a:t>10/09/2024</a:t>
            </a:fld>
            <a:endParaRPr lang="it-IT"/>
          </a:p>
        </p:txBody>
      </p:sp>
      <p:sp>
        <p:nvSpPr>
          <p:cNvPr id="5" name="Footer Placeholder 4"/>
          <p:cNvSpPr>
            <a:spLocks noGrp="1"/>
          </p:cNvSpPr>
          <p:nvPr>
            <p:ph type="ftr" sz="quarter" idx="11"/>
          </p:nvPr>
        </p:nvSpPr>
        <p:spPr/>
        <p:txBody>
          <a:bodyPr/>
          <a:lstStyle/>
          <a:p>
            <a:endParaRPr lang="it-IT"/>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B25031-369C-43FF-A7FF-25B07A02352E}" type="slidenum">
              <a:rPr lang="it-IT" smtClean="0"/>
              <a:t>‹N›</a:t>
            </a:fld>
            <a:endParaRPr lang="it-IT"/>
          </a:p>
        </p:txBody>
      </p:sp>
    </p:spTree>
    <p:extLst>
      <p:ext uri="{BB962C8B-B14F-4D97-AF65-F5344CB8AC3E}">
        <p14:creationId xmlns:p14="http://schemas.microsoft.com/office/powerpoint/2010/main" val="320405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cheda nome">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it-IT"/>
              <a:t>Fare clic per modificare lo stile del titolo dello schema</a:t>
            </a:r>
            <a:endParaRPr lang="en-US"/>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AA651451-ACD1-430F-9F41-DF5DAEBA6B3C}" type="datetimeFigureOut">
              <a:rPr lang="it-IT" smtClean="0"/>
              <a:t>10/09/2024</a:t>
            </a:fld>
            <a:endParaRPr lang="it-IT"/>
          </a:p>
        </p:txBody>
      </p:sp>
      <p:sp>
        <p:nvSpPr>
          <p:cNvPr id="5" name="Footer Placeholder 4"/>
          <p:cNvSpPr>
            <a:spLocks noGrp="1"/>
          </p:cNvSpPr>
          <p:nvPr>
            <p:ph type="ftr" sz="quarter" idx="11"/>
          </p:nvPr>
        </p:nvSpPr>
        <p:spPr/>
        <p:txBody>
          <a:bodyPr/>
          <a:lstStyle/>
          <a:p>
            <a:endParaRPr lang="it-IT"/>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B25031-369C-43FF-A7FF-25B07A02352E}" type="slidenum">
              <a:rPr lang="it-IT" smtClean="0"/>
              <a:t>‹N›</a:t>
            </a:fld>
            <a:endParaRPr lang="it-IT"/>
          </a:p>
        </p:txBody>
      </p:sp>
    </p:spTree>
    <p:extLst>
      <p:ext uri="{BB962C8B-B14F-4D97-AF65-F5344CB8AC3E}">
        <p14:creationId xmlns:p14="http://schemas.microsoft.com/office/powerpoint/2010/main" val="1001073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it-IT"/>
              <a:t>Fare clic per modificare lo stile del titolo dello schema</a:t>
            </a:r>
            <a:endParaRPr lang="en-US"/>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A651451-ACD1-430F-9F41-DF5DAEBA6B3C}" type="datetimeFigureOut">
              <a:rPr lang="it-IT" smtClean="0"/>
              <a:t>10/09/2024</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9FB25031-369C-43FF-A7FF-25B07A02352E}" type="slidenum">
              <a:rPr lang="it-IT" smtClean="0"/>
              <a:t>‹N›</a:t>
            </a:fld>
            <a:endParaRPr lang="it-IT"/>
          </a:p>
        </p:txBody>
      </p:sp>
    </p:spTree>
    <p:extLst>
      <p:ext uri="{BB962C8B-B14F-4D97-AF65-F5344CB8AC3E}">
        <p14:creationId xmlns:p14="http://schemas.microsoft.com/office/powerpoint/2010/main" val="3761311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it-IT"/>
              <a:t>Fare clic per modificare lo stile del titolo dello schema</a:t>
            </a:r>
            <a:endParaRPr lang="en-US"/>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A651451-ACD1-430F-9F41-DF5DAEBA6B3C}" type="datetimeFigureOut">
              <a:rPr lang="it-IT" smtClean="0"/>
              <a:t>10/09/2024</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9FB25031-369C-43FF-A7FF-25B07A02352E}" type="slidenum">
              <a:rPr lang="it-IT" smtClean="0"/>
              <a:t>‹N›</a:t>
            </a:fld>
            <a:endParaRPr lang="it-IT"/>
          </a:p>
        </p:txBody>
      </p:sp>
    </p:spTree>
    <p:extLst>
      <p:ext uri="{BB962C8B-B14F-4D97-AF65-F5344CB8AC3E}">
        <p14:creationId xmlns:p14="http://schemas.microsoft.com/office/powerpoint/2010/main" val="1746962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nchor="t" anchorCtr="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AA651451-ACD1-430F-9F41-DF5DAEBA6B3C}" type="datetimeFigureOut">
              <a:rPr lang="it-IT" smtClean="0"/>
              <a:t>10/09/2024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FB25031-369C-43FF-A7FF-25B07A02352E}" type="slidenum">
              <a:rPr lang="it-IT" smtClean="0"/>
              <a:t>‹N›</a:t>
            </a:fld>
            <a:endParaRPr lang="it-IT"/>
          </a:p>
        </p:txBody>
      </p:sp>
    </p:spTree>
    <p:extLst>
      <p:ext uri="{BB962C8B-B14F-4D97-AF65-F5344CB8AC3E}">
        <p14:creationId xmlns:p14="http://schemas.microsoft.com/office/powerpoint/2010/main" val="19347930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AA651451-ACD1-430F-9F41-DF5DAEBA6B3C}" type="datetimeFigureOut">
              <a:rPr lang="it-IT" smtClean="0"/>
              <a:t>10/09/2024</a:t>
            </a:fld>
            <a:endParaRPr lang="it-IT"/>
          </a:p>
        </p:txBody>
      </p:sp>
      <p:sp>
        <p:nvSpPr>
          <p:cNvPr id="5" name="Footer Placeholder 4"/>
          <p:cNvSpPr>
            <a:spLocks noGrp="1"/>
          </p:cNvSpPr>
          <p:nvPr>
            <p:ph type="ftr" sz="quarter" idx="11"/>
          </p:nvPr>
        </p:nvSpPr>
        <p:spPr/>
        <p:txBody>
          <a:bodyPr/>
          <a:lstStyle/>
          <a:p>
            <a:endParaRPr lang="it-IT"/>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B25031-369C-43FF-A7FF-25B07A02352E}" type="slidenum">
              <a:rPr lang="it-IT" smtClean="0"/>
              <a:t>‹N›</a:t>
            </a:fld>
            <a:endParaRPr lang="it-IT"/>
          </a:p>
        </p:txBody>
      </p:sp>
    </p:spTree>
    <p:extLst>
      <p:ext uri="{BB962C8B-B14F-4D97-AF65-F5344CB8AC3E}">
        <p14:creationId xmlns:p14="http://schemas.microsoft.com/office/powerpoint/2010/main" val="2377569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AA651451-ACD1-430F-9F41-DF5DAEBA6B3C}" type="datetimeFigureOut">
              <a:rPr lang="it-IT" smtClean="0"/>
              <a:t>10/09/2024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FB25031-369C-43FF-A7FF-25B07A02352E}" type="slidenum">
              <a:rPr lang="it-IT" smtClean="0"/>
              <a:t>‹N›</a:t>
            </a:fld>
            <a:endParaRPr lang="it-IT"/>
          </a:p>
        </p:txBody>
      </p:sp>
    </p:spTree>
    <p:extLst>
      <p:ext uri="{BB962C8B-B14F-4D97-AF65-F5344CB8AC3E}">
        <p14:creationId xmlns:p14="http://schemas.microsoft.com/office/powerpoint/2010/main" val="3495439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it-IT"/>
              <a:t>Fare clic per modificare lo stile del titolo dello schema</a:t>
            </a:r>
            <a:endParaRPr lang="en-US"/>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AA651451-ACD1-430F-9F41-DF5DAEBA6B3C}" type="datetimeFigureOut">
              <a:rPr lang="it-IT" smtClean="0"/>
              <a:t>10/09/2024</a:t>
            </a:fld>
            <a:endParaRPr lang="it-IT"/>
          </a:p>
        </p:txBody>
      </p:sp>
      <p:sp>
        <p:nvSpPr>
          <p:cNvPr id="5" name="Footer Placeholder 4"/>
          <p:cNvSpPr>
            <a:spLocks noGrp="1"/>
          </p:cNvSpPr>
          <p:nvPr>
            <p:ph type="ftr" sz="quarter" idx="11"/>
          </p:nvPr>
        </p:nvSpPr>
        <p:spPr/>
        <p:txBody>
          <a:bodyPr/>
          <a:lstStyle/>
          <a:p>
            <a:endParaRPr lang="it-IT"/>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B25031-369C-43FF-A7FF-25B07A02352E}" type="slidenum">
              <a:rPr lang="it-IT" smtClean="0"/>
              <a:t>‹N›</a:t>
            </a:fld>
            <a:endParaRPr lang="it-IT"/>
          </a:p>
        </p:txBody>
      </p:sp>
    </p:spTree>
    <p:extLst>
      <p:ext uri="{BB962C8B-B14F-4D97-AF65-F5344CB8AC3E}">
        <p14:creationId xmlns:p14="http://schemas.microsoft.com/office/powerpoint/2010/main" val="1168306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1154954" y="2603500"/>
            <a:ext cx="4825158" cy="3416301"/>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6208712" y="2603500"/>
            <a:ext cx="4825159" cy="3416300"/>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AA651451-ACD1-430F-9F41-DF5DAEBA6B3C}" type="datetimeFigureOut">
              <a:rPr lang="it-IT" smtClean="0"/>
              <a:t>10/09/2024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FB25031-369C-43FF-A7FF-25B07A02352E}" type="slidenum">
              <a:rPr lang="it-IT" smtClean="0"/>
              <a:t>‹N›</a:t>
            </a:fld>
            <a:endParaRPr lang="it-IT"/>
          </a:p>
        </p:txBody>
      </p:sp>
    </p:spTree>
    <p:extLst>
      <p:ext uri="{BB962C8B-B14F-4D97-AF65-F5344CB8AC3E}">
        <p14:creationId xmlns:p14="http://schemas.microsoft.com/office/powerpoint/2010/main" val="155239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AA651451-ACD1-430F-9F41-DF5DAEBA6B3C}" type="datetimeFigureOut">
              <a:rPr lang="it-IT" smtClean="0"/>
              <a:t>10/09/2024</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9FB25031-369C-43FF-A7FF-25B07A02352E}" type="slidenum">
              <a:rPr lang="it-IT" smtClean="0"/>
              <a:t>‹N›</a:t>
            </a:fld>
            <a:endParaRPr lang="it-IT"/>
          </a:p>
        </p:txBody>
      </p:sp>
    </p:spTree>
    <p:extLst>
      <p:ext uri="{BB962C8B-B14F-4D97-AF65-F5344CB8AC3E}">
        <p14:creationId xmlns:p14="http://schemas.microsoft.com/office/powerpoint/2010/main" val="1807959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AA651451-ACD1-430F-9F41-DF5DAEBA6B3C}" type="datetimeFigureOut">
              <a:rPr lang="it-IT" smtClean="0"/>
              <a:t>10/09/2024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9FB25031-369C-43FF-A7FF-25B07A02352E}" type="slidenum">
              <a:rPr lang="it-IT" smtClean="0"/>
              <a:t>‹N›</a:t>
            </a:fld>
            <a:endParaRPr lang="it-IT"/>
          </a:p>
        </p:txBody>
      </p:sp>
    </p:spTree>
    <p:extLst>
      <p:ext uri="{BB962C8B-B14F-4D97-AF65-F5344CB8AC3E}">
        <p14:creationId xmlns:p14="http://schemas.microsoft.com/office/powerpoint/2010/main" val="3493900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51451-ACD1-430F-9F41-DF5DAEBA6B3C}" type="datetimeFigureOut">
              <a:rPr lang="it-IT" smtClean="0"/>
              <a:t>10/09/2024</a:t>
            </a:fld>
            <a:endParaRPr lang="it-IT"/>
          </a:p>
        </p:txBody>
      </p:sp>
      <p:sp>
        <p:nvSpPr>
          <p:cNvPr id="3" name="Footer Placeholder 2"/>
          <p:cNvSpPr>
            <a:spLocks noGrp="1"/>
          </p:cNvSpPr>
          <p:nvPr>
            <p:ph type="ftr" sz="quarter" idx="11"/>
          </p:nvPr>
        </p:nvSpPr>
        <p:spPr/>
        <p:txBody>
          <a:bodyPr/>
          <a:lstStyle/>
          <a:p>
            <a:endParaRPr lang="it-IT"/>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FB25031-369C-43FF-A7FF-25B07A02352E}" type="slidenum">
              <a:rPr lang="it-IT" smtClean="0"/>
              <a:t>‹N›</a:t>
            </a:fld>
            <a:endParaRPr lang="it-IT"/>
          </a:p>
        </p:txBody>
      </p:sp>
    </p:spTree>
    <p:extLst>
      <p:ext uri="{BB962C8B-B14F-4D97-AF65-F5344CB8AC3E}">
        <p14:creationId xmlns:p14="http://schemas.microsoft.com/office/powerpoint/2010/main" val="1274383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it-IT"/>
              <a:t>Fare clic per modificare lo stile del titolo dello schema</a:t>
            </a:r>
            <a:endParaRPr lang="en-US"/>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AA651451-ACD1-430F-9F41-DF5DAEBA6B3C}" type="datetimeFigureOut">
              <a:rPr lang="it-IT" smtClean="0"/>
              <a:t>10/09/2024</a:t>
            </a:fld>
            <a:endParaRPr lang="it-IT"/>
          </a:p>
        </p:txBody>
      </p:sp>
      <p:sp>
        <p:nvSpPr>
          <p:cNvPr id="6" name="Footer Placeholder 5"/>
          <p:cNvSpPr>
            <a:spLocks noGrp="1"/>
          </p:cNvSpPr>
          <p:nvPr>
            <p:ph type="ftr" sz="quarter" idx="11"/>
          </p:nvPr>
        </p:nvSpPr>
        <p:spPr/>
        <p:txBody>
          <a:bodyPr/>
          <a:lstStyle/>
          <a:p>
            <a:endParaRPr lang="it-IT"/>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FB25031-369C-43FF-A7FF-25B07A02352E}" type="slidenum">
              <a:rPr lang="it-IT" smtClean="0"/>
              <a:t>‹N›</a:t>
            </a:fld>
            <a:endParaRPr lang="it-IT"/>
          </a:p>
        </p:txBody>
      </p:sp>
    </p:spTree>
    <p:extLst>
      <p:ext uri="{BB962C8B-B14F-4D97-AF65-F5344CB8AC3E}">
        <p14:creationId xmlns:p14="http://schemas.microsoft.com/office/powerpoint/2010/main" val="3842340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AA651451-ACD1-430F-9F41-DF5DAEBA6B3C}" type="datetimeFigureOut">
              <a:rPr lang="it-IT" smtClean="0"/>
              <a:t>10/09/2024</a:t>
            </a:fld>
            <a:endParaRPr lang="it-IT"/>
          </a:p>
        </p:txBody>
      </p:sp>
      <p:sp>
        <p:nvSpPr>
          <p:cNvPr id="6" name="Footer Placeholder 5"/>
          <p:cNvSpPr>
            <a:spLocks noGrp="1"/>
          </p:cNvSpPr>
          <p:nvPr>
            <p:ph type="ftr" sz="quarter" idx="11"/>
          </p:nvPr>
        </p:nvSpPr>
        <p:spPr/>
        <p:txBody>
          <a:bodyPr/>
          <a:lstStyle/>
          <a:p>
            <a:endParaRPr lang="it-IT"/>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FB25031-369C-43FF-A7FF-25B07A02352E}" type="slidenum">
              <a:rPr lang="it-IT" smtClean="0"/>
              <a:t>‹N›</a:t>
            </a:fld>
            <a:endParaRPr lang="it-IT"/>
          </a:p>
        </p:txBody>
      </p:sp>
    </p:spTree>
    <p:extLst>
      <p:ext uri="{BB962C8B-B14F-4D97-AF65-F5344CB8AC3E}">
        <p14:creationId xmlns:p14="http://schemas.microsoft.com/office/powerpoint/2010/main" val="1635748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AA651451-ACD1-430F-9F41-DF5DAEBA6B3C}" type="datetimeFigureOut">
              <a:rPr lang="it-IT" smtClean="0"/>
              <a:t>10/09/2024</a:t>
            </a:fld>
            <a:endParaRPr lang="it-IT"/>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it-IT"/>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9FB25031-369C-43FF-A7FF-25B07A02352E}" type="slidenum">
              <a:rPr lang="it-IT" smtClean="0"/>
              <a:t>‹N›</a:t>
            </a:fld>
            <a:endParaRPr lang="it-IT"/>
          </a:p>
        </p:txBody>
      </p:sp>
    </p:spTree>
    <p:extLst>
      <p:ext uri="{BB962C8B-B14F-4D97-AF65-F5344CB8AC3E}">
        <p14:creationId xmlns:p14="http://schemas.microsoft.com/office/powerpoint/2010/main" val="112087509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8/10/relationships/comments" Target="../comments/modernComment_11F_5C40F3F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110_CD05BFD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microsoft.com/office/2018/10/relationships/comments" Target="../comments/modernComment_118_604715D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10C_2D0D87A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5.png"/><Relationship Id="rId2" Type="http://schemas.microsoft.com/office/2018/10/relationships/comments" Target="../comments/modernComment_10A_8C329CD6.xml"/><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38.png"/><Relationship Id="rId5" Type="http://schemas.openxmlformats.org/officeDocument/2006/relationships/image" Target="../media/image23.png"/><Relationship Id="rId10"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microsoft.com/office/2018/10/relationships/comments" Target="../comments/modernComment_10F_EBDF122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8/10/relationships/comments" Target="../comments/modernComment_10D_FA6527DD.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microsoft.com/office/2018/10/relationships/comments" Target="../comments/modernComment_101_A968A75A.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microsoft.com/office/2018/10/relationships/comments" Target="../comments/modernComment_11D_DA7FA0BD.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microsoft.com/office/2018/10/relationships/comments" Target="../comments/modernComment_122_790B409.xml"/><Relationship Id="rId1" Type="http://schemas.openxmlformats.org/officeDocument/2006/relationships/slideLayout" Target="../slideLayouts/slideLayout6.xml"/><Relationship Id="rId5" Type="http://schemas.openxmlformats.org/officeDocument/2006/relationships/image" Target="../media/image44.jpe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6.png"/><Relationship Id="rId2" Type="http://schemas.microsoft.com/office/2018/10/relationships/comments" Target="../comments/modernComment_10E_A123F8F8.xml"/><Relationship Id="rId1" Type="http://schemas.openxmlformats.org/officeDocument/2006/relationships/slideLayout" Target="../slideLayouts/slideLayout6.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2.jpeg"/><Relationship Id="rId7" Type="http://schemas.openxmlformats.org/officeDocument/2006/relationships/image" Target="../media/image48.png"/><Relationship Id="rId2" Type="http://schemas.microsoft.com/office/2018/10/relationships/comments" Target="../comments/modernComment_114_AA8CA5E0.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4.jpe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8/10/relationships/comments" Target="../comments/modernComment_11E_654D1B9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7.png"/><Relationship Id="rId7"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2.jpe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jpeg"/><Relationship Id="rId4" Type="http://schemas.openxmlformats.org/officeDocument/2006/relationships/image" Target="../media/image38.png"/><Relationship Id="rId9" Type="http://schemas.openxmlformats.org/officeDocument/2006/relationships/image" Target="../media/image5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02_3CF2309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microsoft.com/office/2018/10/relationships/comments" Target="../comments/modernComment_103_74D035AA.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microsoft.com/office/2018/10/relationships/comments" Target="../comments/modernComment_121_1563B914.xml"/><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png"/><Relationship Id="rId2" Type="http://schemas.microsoft.com/office/2018/10/relationships/comments" Target="../comments/modernComment_108_F6C5CDBF.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microsoft.com/office/2018/10/relationships/comments" Target="../comments/modernComment_109_A484C10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microsoft.com/office/2018/10/relationships/comments" Target="../comments/modernComment_10B_3A1557C4.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8/10/relationships/comments" Target="../comments/modernComment_116_2C9B33EC.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60A5E24-ED80-96FC-D1AF-388D80756E23}"/>
              </a:ext>
            </a:extLst>
          </p:cNvPr>
          <p:cNvSpPr>
            <a:spLocks noGrp="1"/>
          </p:cNvSpPr>
          <p:nvPr>
            <p:ph type="ctrTitle"/>
          </p:nvPr>
        </p:nvSpPr>
        <p:spPr>
          <a:xfrm>
            <a:off x="95217" y="2564210"/>
            <a:ext cx="7928670" cy="639376"/>
          </a:xfrm>
        </p:spPr>
        <p:txBody>
          <a:bodyPr/>
          <a:lstStyle/>
          <a:p>
            <a:pPr algn="ctr"/>
            <a:r>
              <a:rPr lang="it-IT" sz="3600" b="1" cap="none" spc="0">
                <a:ln w="0"/>
                <a:solidFill>
                  <a:schemeClr val="tx1"/>
                </a:solidFill>
                <a:effectLst>
                  <a:outerShdw blurRad="38100" dist="19050" dir="2700000" algn="tl" rotWithShape="0">
                    <a:schemeClr val="dk1">
                      <a:alpha val="40000"/>
                    </a:schemeClr>
                  </a:outerShdw>
                </a:effectLst>
              </a:rPr>
              <a:t>Smart </a:t>
            </a:r>
            <a:r>
              <a:rPr lang="it-IT" sz="3600" b="1" cap="none" spc="0" err="1">
                <a:ln w="0"/>
                <a:solidFill>
                  <a:schemeClr val="tx1"/>
                </a:solidFill>
                <a:effectLst>
                  <a:outerShdw blurRad="38100" dist="19050" dir="2700000" algn="tl" rotWithShape="0">
                    <a:schemeClr val="dk1">
                      <a:alpha val="40000"/>
                    </a:schemeClr>
                  </a:outerShdw>
                </a:effectLst>
              </a:rPr>
              <a:t>Warehouse</a:t>
            </a:r>
            <a:br>
              <a:rPr lang="it-IT" sz="3600" b="1" cap="none" spc="0">
                <a:ln w="0"/>
                <a:solidFill>
                  <a:schemeClr val="tx1"/>
                </a:solidFill>
                <a:effectLst>
                  <a:outerShdw blurRad="38100" dist="19050" dir="2700000" algn="tl" rotWithShape="0">
                    <a:schemeClr val="dk1">
                      <a:alpha val="40000"/>
                    </a:schemeClr>
                  </a:outerShdw>
                </a:effectLst>
              </a:rPr>
            </a:br>
            <a:r>
              <a:rPr lang="it-IT" sz="1500" b="1" cap="none" spc="0">
                <a:ln w="0"/>
                <a:solidFill>
                  <a:schemeClr val="tx1"/>
                </a:solidFill>
                <a:effectLst>
                  <a:outerShdw blurRad="38100" dist="19050" dir="2700000" algn="tl" rotWithShape="0">
                    <a:schemeClr val="dk1">
                      <a:alpha val="40000"/>
                    </a:schemeClr>
                  </a:outerShdw>
                </a:effectLst>
              </a:rPr>
              <a:t>An IoT Project</a:t>
            </a:r>
            <a:endParaRPr lang="it-IT" sz="3600" b="1" cap="none" spc="0">
              <a:ln w="0"/>
              <a:solidFill>
                <a:schemeClr val="tx1"/>
              </a:solidFill>
              <a:effectLst>
                <a:outerShdw blurRad="38100" dist="19050" dir="2700000" algn="tl" rotWithShape="0">
                  <a:schemeClr val="dk1">
                    <a:alpha val="40000"/>
                  </a:schemeClr>
                </a:outerShdw>
              </a:effectLst>
            </a:endParaRPr>
          </a:p>
        </p:txBody>
      </p:sp>
      <p:graphicFrame>
        <p:nvGraphicFramePr>
          <p:cNvPr id="5" name="Tabella 4">
            <a:extLst>
              <a:ext uri="{FF2B5EF4-FFF2-40B4-BE49-F238E27FC236}">
                <a16:creationId xmlns:a16="http://schemas.microsoft.com/office/drawing/2014/main" id="{3507073D-5746-72EE-1372-64B653A5983C}"/>
              </a:ext>
            </a:extLst>
          </p:cNvPr>
          <p:cNvGraphicFramePr>
            <a:graphicFrameLocks noGrp="1"/>
          </p:cNvGraphicFramePr>
          <p:nvPr>
            <p:extLst>
              <p:ext uri="{D42A27DB-BD31-4B8C-83A1-F6EECF244321}">
                <p14:modId xmlns:p14="http://schemas.microsoft.com/office/powerpoint/2010/main" val="1338913144"/>
              </p:ext>
            </p:extLst>
          </p:nvPr>
        </p:nvGraphicFramePr>
        <p:xfrm>
          <a:off x="1148401" y="3654414"/>
          <a:ext cx="5822302" cy="853440"/>
        </p:xfrm>
        <a:graphic>
          <a:graphicData uri="http://schemas.openxmlformats.org/drawingml/2006/table">
            <a:tbl>
              <a:tblPr firstRow="1" bandRow="1">
                <a:tableStyleId>{5C22544A-7EE6-4342-B048-85BDC9FD1C3A}</a:tableStyleId>
              </a:tblPr>
              <a:tblGrid>
                <a:gridCol w="2911151">
                  <a:extLst>
                    <a:ext uri="{9D8B030D-6E8A-4147-A177-3AD203B41FA5}">
                      <a16:colId xmlns:a16="http://schemas.microsoft.com/office/drawing/2014/main" val="1785175022"/>
                    </a:ext>
                  </a:extLst>
                </a:gridCol>
                <a:gridCol w="2911151">
                  <a:extLst>
                    <a:ext uri="{9D8B030D-6E8A-4147-A177-3AD203B41FA5}">
                      <a16:colId xmlns:a16="http://schemas.microsoft.com/office/drawing/2014/main" val="3496372043"/>
                    </a:ext>
                  </a:extLst>
                </a:gridCol>
              </a:tblGrid>
              <a:tr h="370840">
                <a:tc>
                  <a:txBody>
                    <a:bodyPr/>
                    <a:lstStyle/>
                    <a:p>
                      <a:pPr algn="ctr"/>
                      <a:r>
                        <a:rPr lang="it-IT" sz="1800" kern="1200">
                          <a:solidFill>
                            <a:schemeClr val="tx1"/>
                          </a:solidFill>
                          <a:latin typeface="Calibri" panose="020F0502020204030204" pitchFamily="34" charset="0"/>
                          <a:ea typeface="+mn-ea"/>
                          <a:cs typeface="Calibri" panose="020F0502020204030204" pitchFamily="34" charset="0"/>
                        </a:rPr>
                        <a:t>Giovanna Ferraro</a:t>
                      </a:r>
                    </a:p>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kern="1200">
                          <a:solidFill>
                            <a:schemeClr val="tx1"/>
                          </a:solidFill>
                          <a:latin typeface="Calibri" panose="020F0502020204030204" pitchFamily="34" charset="0"/>
                          <a:ea typeface="+mn-ea"/>
                          <a:cs typeface="Calibri" panose="020F0502020204030204" pitchFamily="34" charset="0"/>
                        </a:rPr>
                        <a:t>{260243}@studenti.unimore.it</a:t>
                      </a:r>
                    </a:p>
                    <a:p>
                      <a:pPr algn="ctr"/>
                      <a:endParaRPr lang="it-IT" sz="1800" kern="120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it-IT" sz="1800" kern="1200">
                          <a:solidFill>
                            <a:schemeClr val="tx1"/>
                          </a:solidFill>
                          <a:latin typeface="Calibri" panose="020F0502020204030204" pitchFamily="34" charset="0"/>
                          <a:ea typeface="+mn-ea"/>
                          <a:cs typeface="Calibri" panose="020F0502020204030204" pitchFamily="34" charset="0"/>
                        </a:rPr>
                        <a:t>Mattia Grasselli</a:t>
                      </a:r>
                    </a:p>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kern="1200">
                          <a:solidFill>
                            <a:schemeClr val="tx1"/>
                          </a:solidFill>
                          <a:latin typeface="Calibri" panose="020F0502020204030204" pitchFamily="34" charset="0"/>
                          <a:ea typeface="+mn-ea"/>
                          <a:cs typeface="Calibri" panose="020F0502020204030204" pitchFamily="34" charset="0"/>
                        </a:rPr>
                        <a:t>{257598}@studenti.unimore.it</a:t>
                      </a:r>
                    </a:p>
                    <a:p>
                      <a:pPr algn="ctr"/>
                      <a:endParaRPr lang="it-IT" sz="1800" kern="1200">
                        <a:solidFill>
                          <a:schemeClr val="tx1"/>
                        </a:solidFill>
                        <a:latin typeface="Calibri" panose="020F0502020204030204" pitchFamily="34" charset="0"/>
                        <a:ea typeface="+mn-ea"/>
                        <a:cs typeface="Calibri" panose="020F050202020403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0039518"/>
                  </a:ext>
                </a:extLst>
              </a:tr>
            </a:tbl>
          </a:graphicData>
        </a:graphic>
      </p:graphicFrame>
      <p:pic>
        <p:nvPicPr>
          <p:cNvPr id="7" name="Immagine 6" descr="Immagine che contiene cartone animato, schermata&#10;&#10;Descrizione generata automaticamente">
            <a:extLst>
              <a:ext uri="{FF2B5EF4-FFF2-40B4-BE49-F238E27FC236}">
                <a16:creationId xmlns:a16="http://schemas.microsoft.com/office/drawing/2014/main" id="{3E794EA7-6612-FD03-D4C3-480424457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4481" y="1488232"/>
            <a:ext cx="5822302" cy="3881535"/>
          </a:xfrm>
          <a:prstGeom prst="rect">
            <a:avLst/>
          </a:prstGeom>
        </p:spPr>
      </p:pic>
    </p:spTree>
    <p:extLst>
      <p:ext uri="{BB962C8B-B14F-4D97-AF65-F5344CB8AC3E}">
        <p14:creationId xmlns:p14="http://schemas.microsoft.com/office/powerpoint/2010/main" val="3128214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B7FCAA-2E3F-FC22-227A-B18E03A9D961}"/>
              </a:ext>
            </a:extLst>
          </p:cNvPr>
          <p:cNvSpPr>
            <a:spLocks noGrp="1"/>
          </p:cNvSpPr>
          <p:nvPr>
            <p:ph type="title"/>
          </p:nvPr>
        </p:nvSpPr>
        <p:spPr/>
        <p:txBody>
          <a:bodyPr/>
          <a:lstStyle/>
          <a:p>
            <a:r>
              <a:rPr lang="en-US"/>
              <a:t>Finite-state Machine Bilancia</a:t>
            </a:r>
            <a:endParaRPr lang="it-IT"/>
          </a:p>
        </p:txBody>
      </p:sp>
      <p:pic>
        <p:nvPicPr>
          <p:cNvPr id="4" name="Immagine 3" descr="Immagine che contiene testo, diagramma, cerchio&#10;&#10;Descrizione generata automaticamente">
            <a:extLst>
              <a:ext uri="{FF2B5EF4-FFF2-40B4-BE49-F238E27FC236}">
                <a16:creationId xmlns:a16="http://schemas.microsoft.com/office/drawing/2014/main" id="{3586A737-0DD3-225B-DC25-924B4B62AB2B}"/>
              </a:ext>
            </a:extLst>
          </p:cNvPr>
          <p:cNvPicPr>
            <a:picLocks noChangeAspect="1"/>
          </p:cNvPicPr>
          <p:nvPr/>
        </p:nvPicPr>
        <p:blipFill>
          <a:blip r:embed="rId3"/>
          <a:stretch>
            <a:fillRect/>
          </a:stretch>
        </p:blipFill>
        <p:spPr>
          <a:xfrm>
            <a:off x="956411" y="2486497"/>
            <a:ext cx="4184469" cy="4174383"/>
          </a:xfrm>
          <a:prstGeom prst="rect">
            <a:avLst/>
          </a:prstGeom>
        </p:spPr>
      </p:pic>
      <p:pic>
        <p:nvPicPr>
          <p:cNvPr id="8" name="Immagine 7" descr="Immagine che contiene diagramma, testo&#10;&#10;Descrizione generata automaticamente">
            <a:extLst>
              <a:ext uri="{FF2B5EF4-FFF2-40B4-BE49-F238E27FC236}">
                <a16:creationId xmlns:a16="http://schemas.microsoft.com/office/drawing/2014/main" id="{2B6D61EE-CBA3-EADA-B4F8-93CFD9337C53}"/>
              </a:ext>
            </a:extLst>
          </p:cNvPr>
          <p:cNvPicPr>
            <a:picLocks noChangeAspect="1"/>
          </p:cNvPicPr>
          <p:nvPr/>
        </p:nvPicPr>
        <p:blipFill>
          <a:blip r:embed="rId4"/>
          <a:stretch>
            <a:fillRect/>
          </a:stretch>
        </p:blipFill>
        <p:spPr>
          <a:xfrm>
            <a:off x="5362068" y="2290483"/>
            <a:ext cx="6476891" cy="4568637"/>
          </a:xfrm>
          <a:prstGeom prst="rect">
            <a:avLst/>
          </a:prstGeom>
        </p:spPr>
      </p:pic>
    </p:spTree>
    <p:extLst>
      <p:ext uri="{BB962C8B-B14F-4D97-AF65-F5344CB8AC3E}">
        <p14:creationId xmlns:p14="http://schemas.microsoft.com/office/powerpoint/2010/main" val="1547760631"/>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B7FCAA-2E3F-FC22-227A-B18E03A9D961}"/>
              </a:ext>
            </a:extLst>
          </p:cNvPr>
          <p:cNvSpPr>
            <a:spLocks noGrp="1"/>
          </p:cNvSpPr>
          <p:nvPr>
            <p:ph type="title"/>
          </p:nvPr>
        </p:nvSpPr>
        <p:spPr/>
        <p:txBody>
          <a:bodyPr/>
          <a:lstStyle/>
          <a:p>
            <a:r>
              <a:rPr lang="it-IT"/>
              <a:t>Business </a:t>
            </a:r>
            <a:r>
              <a:rPr lang="it-IT" err="1"/>
              <a:t>Process</a:t>
            </a:r>
            <a:r>
              <a:rPr lang="it-IT"/>
              <a:t> </a:t>
            </a:r>
            <a:r>
              <a:rPr lang="it-IT" err="1"/>
              <a:t>Modeling</a:t>
            </a:r>
            <a:r>
              <a:rPr lang="it-IT"/>
              <a:t> (BPM) Navigazione (Applicazione)</a:t>
            </a:r>
          </a:p>
        </p:txBody>
      </p:sp>
      <p:pic>
        <p:nvPicPr>
          <p:cNvPr id="8" name="Immagine 7">
            <a:extLst>
              <a:ext uri="{FF2B5EF4-FFF2-40B4-BE49-F238E27FC236}">
                <a16:creationId xmlns:a16="http://schemas.microsoft.com/office/drawing/2014/main" id="{2ABFEB55-38BC-945E-5628-A933DABAD534}"/>
              </a:ext>
            </a:extLst>
          </p:cNvPr>
          <p:cNvPicPr>
            <a:picLocks noChangeAspect="1"/>
          </p:cNvPicPr>
          <p:nvPr/>
        </p:nvPicPr>
        <p:blipFill>
          <a:blip r:embed="rId3"/>
          <a:stretch>
            <a:fillRect/>
          </a:stretch>
        </p:blipFill>
        <p:spPr>
          <a:xfrm>
            <a:off x="2287347" y="4483448"/>
            <a:ext cx="7275389" cy="2272366"/>
          </a:xfrm>
          <a:prstGeom prst="rect">
            <a:avLst/>
          </a:prstGeom>
        </p:spPr>
      </p:pic>
      <p:pic>
        <p:nvPicPr>
          <p:cNvPr id="10" name="Immagine 9">
            <a:extLst>
              <a:ext uri="{FF2B5EF4-FFF2-40B4-BE49-F238E27FC236}">
                <a16:creationId xmlns:a16="http://schemas.microsoft.com/office/drawing/2014/main" id="{72650A23-FCF5-FFC0-6D53-2D6AE6C71D35}"/>
              </a:ext>
            </a:extLst>
          </p:cNvPr>
          <p:cNvPicPr>
            <a:picLocks noChangeAspect="1"/>
          </p:cNvPicPr>
          <p:nvPr/>
        </p:nvPicPr>
        <p:blipFill>
          <a:blip r:embed="rId4"/>
          <a:stretch>
            <a:fillRect/>
          </a:stretch>
        </p:blipFill>
        <p:spPr>
          <a:xfrm>
            <a:off x="2287346" y="2374552"/>
            <a:ext cx="7376615" cy="2018863"/>
          </a:xfrm>
          <a:prstGeom prst="rect">
            <a:avLst/>
          </a:prstGeom>
        </p:spPr>
      </p:pic>
      <p:cxnSp>
        <p:nvCxnSpPr>
          <p:cNvPr id="12" name="Connettore a gomito 11">
            <a:extLst>
              <a:ext uri="{FF2B5EF4-FFF2-40B4-BE49-F238E27FC236}">
                <a16:creationId xmlns:a16="http://schemas.microsoft.com/office/drawing/2014/main" id="{C988AB13-A2BF-3D30-E6C1-66EB52A29BC3}"/>
              </a:ext>
            </a:extLst>
          </p:cNvPr>
          <p:cNvCxnSpPr/>
          <p:nvPr/>
        </p:nvCxnSpPr>
        <p:spPr>
          <a:xfrm rot="16200000" flipV="1">
            <a:off x="4081780" y="4163060"/>
            <a:ext cx="1564640" cy="584200"/>
          </a:xfrm>
          <a:prstGeom prst="bentConnector3">
            <a:avLst/>
          </a:prstGeom>
          <a:ln>
            <a:solidFill>
              <a:schemeClr val="tx1"/>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14" name="Connettore a gomito 13">
            <a:extLst>
              <a:ext uri="{FF2B5EF4-FFF2-40B4-BE49-F238E27FC236}">
                <a16:creationId xmlns:a16="http://schemas.microsoft.com/office/drawing/2014/main" id="{E4F9781C-05A8-258E-9B42-651B832EF07A}"/>
              </a:ext>
            </a:extLst>
          </p:cNvPr>
          <p:cNvCxnSpPr>
            <a:cxnSpLocks/>
          </p:cNvCxnSpPr>
          <p:nvPr/>
        </p:nvCxnSpPr>
        <p:spPr>
          <a:xfrm rot="5400000">
            <a:off x="5732145" y="4727575"/>
            <a:ext cx="1758950" cy="360680"/>
          </a:xfrm>
          <a:prstGeom prst="bentConnector3">
            <a:avLst>
              <a:gd name="adj1" fmla="val 80325"/>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5D32671D-0890-04F5-1A00-9097015647FB}"/>
              </a:ext>
            </a:extLst>
          </p:cNvPr>
          <p:cNvCxnSpPr/>
          <p:nvPr/>
        </p:nvCxnSpPr>
        <p:spPr>
          <a:xfrm>
            <a:off x="8314944" y="3590544"/>
            <a:ext cx="0" cy="892904"/>
          </a:xfrm>
          <a:prstGeom prst="line">
            <a:avLst/>
          </a:prstGeom>
          <a:ln>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23" name="Connettore diritto 22">
            <a:extLst>
              <a:ext uri="{FF2B5EF4-FFF2-40B4-BE49-F238E27FC236}">
                <a16:creationId xmlns:a16="http://schemas.microsoft.com/office/drawing/2014/main" id="{6F0AEA40-EA9E-144B-1312-639CE8776D3F}"/>
              </a:ext>
            </a:extLst>
          </p:cNvPr>
          <p:cNvCxnSpPr/>
          <p:nvPr/>
        </p:nvCxnSpPr>
        <p:spPr>
          <a:xfrm flipH="1">
            <a:off x="6681216" y="4483448"/>
            <a:ext cx="1627632" cy="0"/>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25" name="Connettore diritto 24">
            <a:extLst>
              <a:ext uri="{FF2B5EF4-FFF2-40B4-BE49-F238E27FC236}">
                <a16:creationId xmlns:a16="http://schemas.microsoft.com/office/drawing/2014/main" id="{6EFAF0B9-999B-D264-10C3-A7DE37DF0F3E}"/>
              </a:ext>
            </a:extLst>
          </p:cNvPr>
          <p:cNvCxnSpPr/>
          <p:nvPr/>
        </p:nvCxnSpPr>
        <p:spPr>
          <a:xfrm>
            <a:off x="6681216" y="4483448"/>
            <a:ext cx="0" cy="110455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 name="Connettore diritto 26">
            <a:extLst>
              <a:ext uri="{FF2B5EF4-FFF2-40B4-BE49-F238E27FC236}">
                <a16:creationId xmlns:a16="http://schemas.microsoft.com/office/drawing/2014/main" id="{97315968-CE55-8831-03AA-46CAADAADF39}"/>
              </a:ext>
            </a:extLst>
          </p:cNvPr>
          <p:cNvCxnSpPr/>
          <p:nvPr/>
        </p:nvCxnSpPr>
        <p:spPr>
          <a:xfrm flipH="1">
            <a:off x="6545580" y="5588000"/>
            <a:ext cx="135636" cy="0"/>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29" name="Connettore 2 28">
            <a:extLst>
              <a:ext uri="{FF2B5EF4-FFF2-40B4-BE49-F238E27FC236}">
                <a16:creationId xmlns:a16="http://schemas.microsoft.com/office/drawing/2014/main" id="{4C0ED4BC-3FE2-907A-6F53-9CC9F8EDD9F9}"/>
              </a:ext>
            </a:extLst>
          </p:cNvPr>
          <p:cNvCxnSpPr/>
          <p:nvPr/>
        </p:nvCxnSpPr>
        <p:spPr>
          <a:xfrm>
            <a:off x="6545580" y="5588000"/>
            <a:ext cx="0" cy="223520"/>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31" name="Connettore diritto 30">
            <a:extLst>
              <a:ext uri="{FF2B5EF4-FFF2-40B4-BE49-F238E27FC236}">
                <a16:creationId xmlns:a16="http://schemas.microsoft.com/office/drawing/2014/main" id="{461C4C94-D6A4-86BE-79F1-DF698B4E0EB4}"/>
              </a:ext>
            </a:extLst>
          </p:cNvPr>
          <p:cNvCxnSpPr>
            <a:cxnSpLocks/>
          </p:cNvCxnSpPr>
          <p:nvPr/>
        </p:nvCxnSpPr>
        <p:spPr>
          <a:xfrm>
            <a:off x="8315325" y="2785872"/>
            <a:ext cx="0" cy="134112"/>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34" name="Connettore diritto 33">
            <a:extLst>
              <a:ext uri="{FF2B5EF4-FFF2-40B4-BE49-F238E27FC236}">
                <a16:creationId xmlns:a16="http://schemas.microsoft.com/office/drawing/2014/main" id="{23FA884A-E465-EC1F-132E-2D8CB082BEFF}"/>
              </a:ext>
            </a:extLst>
          </p:cNvPr>
          <p:cNvCxnSpPr>
            <a:cxnSpLocks/>
          </p:cNvCxnSpPr>
          <p:nvPr/>
        </p:nvCxnSpPr>
        <p:spPr>
          <a:xfrm>
            <a:off x="8315325" y="2919984"/>
            <a:ext cx="437515"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77806C13-A211-9DD2-2422-DB16729470A9}"/>
              </a:ext>
            </a:extLst>
          </p:cNvPr>
          <p:cNvCxnSpPr/>
          <p:nvPr/>
        </p:nvCxnSpPr>
        <p:spPr>
          <a:xfrm>
            <a:off x="8752840" y="2919984"/>
            <a:ext cx="0" cy="139293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E63E6508-18D6-7E96-4DCE-9FA2F2686450}"/>
              </a:ext>
            </a:extLst>
          </p:cNvPr>
          <p:cNvCxnSpPr>
            <a:cxnSpLocks/>
          </p:cNvCxnSpPr>
          <p:nvPr/>
        </p:nvCxnSpPr>
        <p:spPr>
          <a:xfrm flipH="1">
            <a:off x="6458585" y="4312920"/>
            <a:ext cx="2294255" cy="0"/>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45" name="Connettore 2 44">
            <a:extLst>
              <a:ext uri="{FF2B5EF4-FFF2-40B4-BE49-F238E27FC236}">
                <a16:creationId xmlns:a16="http://schemas.microsoft.com/office/drawing/2014/main" id="{DC28EC69-DF7F-C9D9-51A2-FEBF39E9F562}"/>
              </a:ext>
            </a:extLst>
          </p:cNvPr>
          <p:cNvCxnSpPr/>
          <p:nvPr/>
        </p:nvCxnSpPr>
        <p:spPr>
          <a:xfrm>
            <a:off x="6458585" y="4312920"/>
            <a:ext cx="0" cy="45212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9706073"/>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E81FDC-5D63-38C6-7560-BC23D7C76C42}"/>
              </a:ext>
            </a:extLst>
          </p:cNvPr>
          <p:cNvSpPr>
            <a:spLocks noGrp="1"/>
          </p:cNvSpPr>
          <p:nvPr>
            <p:ph type="title"/>
          </p:nvPr>
        </p:nvSpPr>
        <p:spPr/>
        <p:txBody>
          <a:bodyPr/>
          <a:lstStyle/>
          <a:p>
            <a:r>
              <a:rPr lang="it-IT" b="1"/>
              <a:t>Componenti</a:t>
            </a:r>
            <a:br>
              <a:rPr lang="it-IT" b="1"/>
            </a:br>
            <a:r>
              <a:rPr lang="it-IT" b="1"/>
              <a:t>elettronici</a:t>
            </a:r>
          </a:p>
        </p:txBody>
      </p:sp>
      <p:sp>
        <p:nvSpPr>
          <p:cNvPr id="3" name="Segnaposto testo 2">
            <a:extLst>
              <a:ext uri="{FF2B5EF4-FFF2-40B4-BE49-F238E27FC236}">
                <a16:creationId xmlns:a16="http://schemas.microsoft.com/office/drawing/2014/main" id="{38909B00-40AF-D5F9-9F61-B17C605A91A9}"/>
              </a:ext>
            </a:extLst>
          </p:cNvPr>
          <p:cNvSpPr>
            <a:spLocks noGrp="1"/>
          </p:cNvSpPr>
          <p:nvPr>
            <p:ph type="body" idx="1"/>
          </p:nvPr>
        </p:nvSpPr>
        <p:spPr/>
        <p:txBody>
          <a:bodyPr/>
          <a:lstStyle/>
          <a:p>
            <a:r>
              <a:rPr lang="it-IT" b="1"/>
              <a:t>Sensori</a:t>
            </a:r>
          </a:p>
          <a:p>
            <a:r>
              <a:rPr lang="it-IT" b="1"/>
              <a:t>Attuatori</a:t>
            </a:r>
          </a:p>
        </p:txBody>
      </p:sp>
    </p:spTree>
    <p:extLst>
      <p:ext uri="{BB962C8B-B14F-4D97-AF65-F5344CB8AC3E}">
        <p14:creationId xmlns:p14="http://schemas.microsoft.com/office/powerpoint/2010/main" val="4062000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57F933-1C08-5532-1D8E-16CA0237B193}"/>
              </a:ext>
            </a:extLst>
          </p:cNvPr>
          <p:cNvSpPr>
            <a:spLocks noGrp="1"/>
          </p:cNvSpPr>
          <p:nvPr>
            <p:ph type="title"/>
          </p:nvPr>
        </p:nvSpPr>
        <p:spPr/>
        <p:txBody>
          <a:bodyPr/>
          <a:lstStyle/>
          <a:p>
            <a:r>
              <a:rPr lang="it-IT"/>
              <a:t>Sensori</a:t>
            </a:r>
          </a:p>
        </p:txBody>
      </p:sp>
      <p:sp>
        <p:nvSpPr>
          <p:cNvPr id="3" name="Segnaposto contenuto 2">
            <a:extLst>
              <a:ext uri="{FF2B5EF4-FFF2-40B4-BE49-F238E27FC236}">
                <a16:creationId xmlns:a16="http://schemas.microsoft.com/office/drawing/2014/main" id="{37FBA05C-59D0-9588-048B-823A5656CD91}"/>
              </a:ext>
            </a:extLst>
          </p:cNvPr>
          <p:cNvSpPr>
            <a:spLocks noGrp="1"/>
          </p:cNvSpPr>
          <p:nvPr>
            <p:ph idx="1"/>
          </p:nvPr>
        </p:nvSpPr>
        <p:spPr>
          <a:xfrm>
            <a:off x="5533981" y="2751941"/>
            <a:ext cx="5678776" cy="3416300"/>
          </a:xfrm>
        </p:spPr>
        <p:txBody>
          <a:bodyPr vert="horz" lIns="91440" tIns="45720" rIns="91440" bIns="45720" rtlCol="0" anchor="t">
            <a:normAutofit/>
          </a:bodyPr>
          <a:lstStyle/>
          <a:p>
            <a:r>
              <a:rPr lang="it-IT"/>
              <a:t>Usato per inserire automaticamente le informazioni dei prodotti nel magazzino</a:t>
            </a:r>
          </a:p>
          <a:p>
            <a:r>
              <a:rPr lang="it-IT"/>
              <a:t>1 RFID kit per ogni scatola</a:t>
            </a:r>
          </a:p>
          <a:p>
            <a:r>
              <a:rPr lang="it-IT"/>
              <a:t>Informazioni:</a:t>
            </a:r>
          </a:p>
          <a:p>
            <a:pPr lvl="1">
              <a:buFont typeface="Courier New" charset="2"/>
              <a:buChar char="o"/>
            </a:pPr>
            <a:r>
              <a:rPr lang="it-IT"/>
              <a:t>Descrizione</a:t>
            </a:r>
          </a:p>
          <a:p>
            <a:pPr lvl="1">
              <a:buFont typeface="Courier New" charset="2"/>
              <a:buChar char="o"/>
            </a:pPr>
            <a:r>
              <a:rPr lang="it-IT"/>
              <a:t>Peso del singolo elemento</a:t>
            </a:r>
          </a:p>
          <a:p>
            <a:pPr lvl="1">
              <a:buFont typeface="Courier New" charset="2"/>
              <a:buChar char="o"/>
            </a:pPr>
            <a:r>
              <a:rPr lang="it-IT"/>
              <a:t>ID univoco</a:t>
            </a:r>
          </a:p>
          <a:p>
            <a:pPr lvl="1">
              <a:buFont typeface="Courier New" charset="2"/>
              <a:buChar char="o"/>
            </a:pPr>
            <a:r>
              <a:rPr lang="it-IT"/>
              <a:t>Capacità totale della scatola</a:t>
            </a:r>
          </a:p>
          <a:p>
            <a:pPr lvl="1">
              <a:buFont typeface="Courier New" charset="2"/>
              <a:buChar char="o"/>
            </a:pPr>
            <a:endParaRPr lang="it-IT"/>
          </a:p>
        </p:txBody>
      </p:sp>
      <p:pic>
        <p:nvPicPr>
          <p:cNvPr id="4" name="Immagine 3" descr="Lettore di smart card contactless - RFID 13.56MHz Mifare RC522">
            <a:extLst>
              <a:ext uri="{FF2B5EF4-FFF2-40B4-BE49-F238E27FC236}">
                <a16:creationId xmlns:a16="http://schemas.microsoft.com/office/drawing/2014/main" id="{A693D627-2608-0964-8DF6-FCA64E1A9C6E}"/>
              </a:ext>
            </a:extLst>
          </p:cNvPr>
          <p:cNvPicPr>
            <a:picLocks noChangeAspect="1"/>
          </p:cNvPicPr>
          <p:nvPr/>
        </p:nvPicPr>
        <p:blipFill>
          <a:blip r:embed="rId3"/>
          <a:stretch>
            <a:fillRect/>
          </a:stretch>
        </p:blipFill>
        <p:spPr>
          <a:xfrm>
            <a:off x="1156607" y="3219944"/>
            <a:ext cx="3377046" cy="3391890"/>
          </a:xfrm>
          <a:prstGeom prst="rect">
            <a:avLst/>
          </a:prstGeom>
        </p:spPr>
      </p:pic>
      <p:sp>
        <p:nvSpPr>
          <p:cNvPr id="6" name="CasellaDiTesto 5">
            <a:extLst>
              <a:ext uri="{FF2B5EF4-FFF2-40B4-BE49-F238E27FC236}">
                <a16:creationId xmlns:a16="http://schemas.microsoft.com/office/drawing/2014/main" id="{E52D5B9F-7164-15AC-7518-D2ACB84C215F}"/>
              </a:ext>
            </a:extLst>
          </p:cNvPr>
          <p:cNvSpPr txBox="1"/>
          <p:nvPr/>
        </p:nvSpPr>
        <p:spPr>
          <a:xfrm>
            <a:off x="1155760" y="2568298"/>
            <a:ext cx="17875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2000" b="1">
                <a:solidFill>
                  <a:srgbClr val="404040"/>
                </a:solidFill>
                <a:latin typeface="Century Gothic"/>
                <a:ea typeface="Century Gothic"/>
                <a:cs typeface="Century Gothic"/>
              </a:rPr>
              <a:t>RFID RC522</a:t>
            </a:r>
            <a:endParaRPr lang="it-IT" sz="2000"/>
          </a:p>
        </p:txBody>
      </p:sp>
    </p:spTree>
    <p:extLst>
      <p:ext uri="{BB962C8B-B14F-4D97-AF65-F5344CB8AC3E}">
        <p14:creationId xmlns:p14="http://schemas.microsoft.com/office/powerpoint/2010/main" val="1615271379"/>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57F933-1C08-5532-1D8E-16CA0237B193}"/>
              </a:ext>
            </a:extLst>
          </p:cNvPr>
          <p:cNvSpPr>
            <a:spLocks noGrp="1"/>
          </p:cNvSpPr>
          <p:nvPr>
            <p:ph type="title"/>
          </p:nvPr>
        </p:nvSpPr>
        <p:spPr/>
        <p:txBody>
          <a:bodyPr/>
          <a:lstStyle/>
          <a:p>
            <a:r>
              <a:rPr lang="it-IT"/>
              <a:t>Sensori</a:t>
            </a:r>
          </a:p>
        </p:txBody>
      </p:sp>
      <p:sp>
        <p:nvSpPr>
          <p:cNvPr id="3" name="Segnaposto contenuto 2">
            <a:extLst>
              <a:ext uri="{FF2B5EF4-FFF2-40B4-BE49-F238E27FC236}">
                <a16:creationId xmlns:a16="http://schemas.microsoft.com/office/drawing/2014/main" id="{37FBA05C-59D0-9588-048B-823A5656CD91}"/>
              </a:ext>
            </a:extLst>
          </p:cNvPr>
          <p:cNvSpPr>
            <a:spLocks noGrp="1"/>
          </p:cNvSpPr>
          <p:nvPr>
            <p:ph idx="1"/>
          </p:nvPr>
        </p:nvSpPr>
        <p:spPr>
          <a:xfrm>
            <a:off x="5533981" y="2751941"/>
            <a:ext cx="5678776" cy="3416300"/>
          </a:xfrm>
        </p:spPr>
        <p:txBody>
          <a:bodyPr vert="horz" lIns="91440" tIns="45720" rIns="91440" bIns="45720" rtlCol="0" anchor="t">
            <a:normAutofit/>
          </a:bodyPr>
          <a:lstStyle/>
          <a:p>
            <a:r>
              <a:rPr lang="it-IT"/>
              <a:t>4 </a:t>
            </a:r>
            <a:r>
              <a:rPr lang="it-IT" err="1"/>
              <a:t>pcs</a:t>
            </a:r>
            <a:r>
              <a:rPr lang="it-IT"/>
              <a:t> per scatola, saldati</a:t>
            </a:r>
            <a:r>
              <a:rPr lang="it-IT">
                <a:ea typeface="+mn-lt"/>
                <a:cs typeface="+mn-lt"/>
              </a:rPr>
              <a:t> insieme con un ponte di  </a:t>
            </a:r>
            <a:r>
              <a:rPr lang="it-IT" err="1">
                <a:ea typeface="+mn-lt"/>
                <a:cs typeface="+mn-lt"/>
              </a:rPr>
              <a:t>Wheatston</a:t>
            </a:r>
            <a:endParaRPr lang="it-IT"/>
          </a:p>
          <a:p>
            <a:r>
              <a:rPr lang="it-IT"/>
              <a:t>Tiene traccia del peso --&gt; della quantità disponibile a fine giornata</a:t>
            </a:r>
          </a:p>
          <a:p>
            <a:pPr marL="0" indent="0">
              <a:buNone/>
            </a:pPr>
            <a:endParaRPr lang="it-IT"/>
          </a:p>
        </p:txBody>
      </p:sp>
      <p:sp>
        <p:nvSpPr>
          <p:cNvPr id="6" name="CasellaDiTesto 5">
            <a:extLst>
              <a:ext uri="{FF2B5EF4-FFF2-40B4-BE49-F238E27FC236}">
                <a16:creationId xmlns:a16="http://schemas.microsoft.com/office/drawing/2014/main" id="{E52D5B9F-7164-15AC-7518-D2ACB84C215F}"/>
              </a:ext>
            </a:extLst>
          </p:cNvPr>
          <p:cNvSpPr txBox="1"/>
          <p:nvPr/>
        </p:nvSpPr>
        <p:spPr>
          <a:xfrm>
            <a:off x="1155760" y="2568298"/>
            <a:ext cx="17875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2000" b="1">
                <a:solidFill>
                  <a:srgbClr val="404040"/>
                </a:solidFill>
                <a:ea typeface="+mn-lt"/>
                <a:cs typeface="+mn-lt"/>
              </a:rPr>
              <a:t>HX711</a:t>
            </a:r>
            <a:endParaRPr lang="it-IT" b="1"/>
          </a:p>
        </p:txBody>
      </p:sp>
      <p:pic>
        <p:nvPicPr>
          <p:cNvPr id="5" name="Immagine 4" descr="Hx711 1 Pezzi Modulo Pesatura Per Arduino + 4 Pezzi 50kg Set Di Sensori Di  Ponderazione Estensimetri A Semiponte, 34 * 34 Mm/1,34 * 1,34 Pollici">
            <a:extLst>
              <a:ext uri="{FF2B5EF4-FFF2-40B4-BE49-F238E27FC236}">
                <a16:creationId xmlns:a16="http://schemas.microsoft.com/office/drawing/2014/main" id="{C16C8ED9-8B41-C827-AF9E-094E34593FDC}"/>
              </a:ext>
            </a:extLst>
          </p:cNvPr>
          <p:cNvPicPr>
            <a:picLocks noChangeAspect="1"/>
          </p:cNvPicPr>
          <p:nvPr/>
        </p:nvPicPr>
        <p:blipFill>
          <a:blip r:embed="rId2"/>
          <a:stretch>
            <a:fillRect/>
          </a:stretch>
        </p:blipFill>
        <p:spPr>
          <a:xfrm>
            <a:off x="1156855" y="3506821"/>
            <a:ext cx="3762497" cy="2664747"/>
          </a:xfrm>
          <a:prstGeom prst="rect">
            <a:avLst/>
          </a:prstGeom>
        </p:spPr>
      </p:pic>
    </p:spTree>
    <p:extLst>
      <p:ext uri="{BB962C8B-B14F-4D97-AF65-F5344CB8AC3E}">
        <p14:creationId xmlns:p14="http://schemas.microsoft.com/office/powerpoint/2010/main" val="3816834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57F933-1C08-5532-1D8E-16CA0237B193}"/>
              </a:ext>
            </a:extLst>
          </p:cNvPr>
          <p:cNvSpPr>
            <a:spLocks noGrp="1"/>
          </p:cNvSpPr>
          <p:nvPr>
            <p:ph type="title"/>
          </p:nvPr>
        </p:nvSpPr>
        <p:spPr/>
        <p:txBody>
          <a:bodyPr/>
          <a:lstStyle/>
          <a:p>
            <a:r>
              <a:rPr lang="it-IT"/>
              <a:t>Attuatori</a:t>
            </a:r>
          </a:p>
        </p:txBody>
      </p:sp>
      <p:sp>
        <p:nvSpPr>
          <p:cNvPr id="3" name="Segnaposto contenuto 2">
            <a:extLst>
              <a:ext uri="{FF2B5EF4-FFF2-40B4-BE49-F238E27FC236}">
                <a16:creationId xmlns:a16="http://schemas.microsoft.com/office/drawing/2014/main" id="{37FBA05C-59D0-9588-048B-823A5656CD91}"/>
              </a:ext>
            </a:extLst>
          </p:cNvPr>
          <p:cNvSpPr>
            <a:spLocks noGrp="1"/>
          </p:cNvSpPr>
          <p:nvPr>
            <p:ph idx="1"/>
          </p:nvPr>
        </p:nvSpPr>
        <p:spPr>
          <a:xfrm>
            <a:off x="5533981" y="2751941"/>
            <a:ext cx="5678776" cy="3416300"/>
          </a:xfrm>
        </p:spPr>
        <p:txBody>
          <a:bodyPr vert="horz" lIns="91440" tIns="45720" rIns="91440" bIns="45720" rtlCol="0" anchor="t">
            <a:normAutofit/>
          </a:bodyPr>
          <a:lstStyle/>
          <a:p>
            <a:r>
              <a:rPr lang="it-IT">
                <a:ea typeface="+mn-lt"/>
                <a:cs typeface="+mn-lt"/>
              </a:rPr>
              <a:t>Tiene traccia della disponibilità di un determinato prodotto </a:t>
            </a:r>
            <a:endParaRPr lang="it-IT"/>
          </a:p>
          <a:p>
            <a:pPr lvl="1">
              <a:buFont typeface="Courier New" charset="2"/>
              <a:buChar char="o"/>
            </a:pPr>
            <a:r>
              <a:rPr lang="it-IT"/>
              <a:t>Disponibilità =&gt; 50%: verde</a:t>
            </a:r>
          </a:p>
          <a:p>
            <a:pPr lvl="1">
              <a:buFont typeface="Courier New" charset="2"/>
              <a:buChar char="o"/>
            </a:pPr>
            <a:r>
              <a:rPr lang="it-IT"/>
              <a:t>20% &lt;= Disponibilità &lt; 50%: arancione</a:t>
            </a:r>
          </a:p>
          <a:p>
            <a:pPr lvl="1">
              <a:buFont typeface="Courier New" charset="2"/>
              <a:buChar char="o"/>
            </a:pPr>
            <a:r>
              <a:rPr lang="it-IT"/>
              <a:t>Disponibilità &lt; 20%: rosso</a:t>
            </a:r>
          </a:p>
          <a:p>
            <a:pPr marL="0" indent="0">
              <a:buNone/>
            </a:pPr>
            <a:endParaRPr lang="it-IT"/>
          </a:p>
        </p:txBody>
      </p:sp>
      <p:sp>
        <p:nvSpPr>
          <p:cNvPr id="6" name="CasellaDiTesto 5">
            <a:extLst>
              <a:ext uri="{FF2B5EF4-FFF2-40B4-BE49-F238E27FC236}">
                <a16:creationId xmlns:a16="http://schemas.microsoft.com/office/drawing/2014/main" id="{E52D5B9F-7164-15AC-7518-D2ACB84C215F}"/>
              </a:ext>
            </a:extLst>
          </p:cNvPr>
          <p:cNvSpPr txBox="1"/>
          <p:nvPr/>
        </p:nvSpPr>
        <p:spPr>
          <a:xfrm>
            <a:off x="1155760" y="2568298"/>
            <a:ext cx="17875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000" b="1">
                <a:solidFill>
                  <a:srgbClr val="404040"/>
                </a:solidFill>
                <a:ea typeface="+mn-lt"/>
                <a:cs typeface="+mn-lt"/>
              </a:rPr>
              <a:t>LED RGB</a:t>
            </a:r>
            <a:endParaRPr lang="it-IT"/>
          </a:p>
        </p:txBody>
      </p:sp>
      <p:pic>
        <p:nvPicPr>
          <p:cNvPr id="4" name="Immagine 3" descr="GUIDA 11: Arduino, LED RGB (1/2) | Blog di Pietro Lodi Rizzini">
            <a:extLst>
              <a:ext uri="{FF2B5EF4-FFF2-40B4-BE49-F238E27FC236}">
                <a16:creationId xmlns:a16="http://schemas.microsoft.com/office/drawing/2014/main" id="{3EE2C32E-8610-AD60-82A4-E65DFCFB2575}"/>
              </a:ext>
            </a:extLst>
          </p:cNvPr>
          <p:cNvPicPr>
            <a:picLocks noChangeAspect="1"/>
          </p:cNvPicPr>
          <p:nvPr/>
        </p:nvPicPr>
        <p:blipFill>
          <a:blip r:embed="rId2"/>
          <a:stretch>
            <a:fillRect/>
          </a:stretch>
        </p:blipFill>
        <p:spPr>
          <a:xfrm>
            <a:off x="1156855" y="3428010"/>
            <a:ext cx="2743200" cy="2743200"/>
          </a:xfrm>
          <a:prstGeom prst="rect">
            <a:avLst/>
          </a:prstGeom>
        </p:spPr>
      </p:pic>
    </p:spTree>
    <p:extLst>
      <p:ext uri="{BB962C8B-B14F-4D97-AF65-F5344CB8AC3E}">
        <p14:creationId xmlns:p14="http://schemas.microsoft.com/office/powerpoint/2010/main" val="3823258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F68CCA98-5C23-5732-6478-2DC371B64E59}"/>
              </a:ext>
            </a:extLst>
          </p:cNvPr>
          <p:cNvSpPr>
            <a:spLocks noGrp="1"/>
          </p:cNvSpPr>
          <p:nvPr>
            <p:ph type="ctrTitle"/>
          </p:nvPr>
        </p:nvSpPr>
        <p:spPr/>
        <p:txBody>
          <a:bodyPr/>
          <a:lstStyle/>
          <a:p>
            <a:r>
              <a:rPr lang="it-IT" b="1"/>
              <a:t>Technical </a:t>
            </a:r>
            <a:r>
              <a:rPr lang="it-IT" b="1" err="1"/>
              <a:t>Details</a:t>
            </a:r>
            <a:endParaRPr lang="it-IT" b="1"/>
          </a:p>
        </p:txBody>
      </p:sp>
    </p:spTree>
    <p:extLst>
      <p:ext uri="{BB962C8B-B14F-4D97-AF65-F5344CB8AC3E}">
        <p14:creationId xmlns:p14="http://schemas.microsoft.com/office/powerpoint/2010/main" val="755861412"/>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76EAF9-AA24-8518-7C55-88A502B92424}"/>
              </a:ext>
            </a:extLst>
          </p:cNvPr>
          <p:cNvSpPr>
            <a:spLocks noGrp="1"/>
          </p:cNvSpPr>
          <p:nvPr>
            <p:ph type="title"/>
          </p:nvPr>
        </p:nvSpPr>
        <p:spPr/>
        <p:txBody>
          <a:bodyPr/>
          <a:lstStyle/>
          <a:p>
            <a:r>
              <a:rPr lang="it-IT"/>
              <a:t>Architettura nel particolare - Prototipo</a:t>
            </a:r>
          </a:p>
        </p:txBody>
      </p:sp>
      <p:pic>
        <p:nvPicPr>
          <p:cNvPr id="6" name="Immagine 5">
            <a:extLst>
              <a:ext uri="{FF2B5EF4-FFF2-40B4-BE49-F238E27FC236}">
                <a16:creationId xmlns:a16="http://schemas.microsoft.com/office/drawing/2014/main" id="{CA894C27-548A-9A3F-837F-2E0D669A2639}"/>
              </a:ext>
            </a:extLst>
          </p:cNvPr>
          <p:cNvPicPr>
            <a:picLocks noChangeAspect="1"/>
          </p:cNvPicPr>
          <p:nvPr/>
        </p:nvPicPr>
        <p:blipFill>
          <a:blip r:embed="rId3"/>
          <a:stretch>
            <a:fillRect/>
          </a:stretch>
        </p:blipFill>
        <p:spPr>
          <a:xfrm>
            <a:off x="424309" y="2812003"/>
            <a:ext cx="493899" cy="448999"/>
          </a:xfrm>
          <a:prstGeom prst="rect">
            <a:avLst/>
          </a:prstGeom>
        </p:spPr>
      </p:pic>
      <p:pic>
        <p:nvPicPr>
          <p:cNvPr id="8" name="Immagine 7">
            <a:extLst>
              <a:ext uri="{FF2B5EF4-FFF2-40B4-BE49-F238E27FC236}">
                <a16:creationId xmlns:a16="http://schemas.microsoft.com/office/drawing/2014/main" id="{B3AA9F97-B579-0F08-4B99-4D12EF25C33C}"/>
              </a:ext>
            </a:extLst>
          </p:cNvPr>
          <p:cNvPicPr>
            <a:picLocks noChangeAspect="1"/>
          </p:cNvPicPr>
          <p:nvPr/>
        </p:nvPicPr>
        <p:blipFill>
          <a:blip r:embed="rId4"/>
          <a:stretch>
            <a:fillRect/>
          </a:stretch>
        </p:blipFill>
        <p:spPr>
          <a:xfrm>
            <a:off x="603639" y="3340009"/>
            <a:ext cx="135238" cy="556221"/>
          </a:xfrm>
          <a:prstGeom prst="rect">
            <a:avLst/>
          </a:prstGeom>
        </p:spPr>
      </p:pic>
      <p:pic>
        <p:nvPicPr>
          <p:cNvPr id="1030" name="Picture 6" descr="arduino&quot; Icon - Download for free – Iconduck">
            <a:extLst>
              <a:ext uri="{FF2B5EF4-FFF2-40B4-BE49-F238E27FC236}">
                <a16:creationId xmlns:a16="http://schemas.microsoft.com/office/drawing/2014/main" id="{65F9EB9A-A312-30F9-72BD-0FD9B60553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294" y="3193370"/>
            <a:ext cx="589935" cy="293278"/>
          </a:xfrm>
          <a:prstGeom prst="rect">
            <a:avLst/>
          </a:prstGeom>
          <a:noFill/>
          <a:extLst>
            <a:ext uri="{909E8E84-426E-40DD-AFC4-6F175D3DCCD1}">
              <a14:hiddenFill xmlns:a14="http://schemas.microsoft.com/office/drawing/2010/main">
                <a:solidFill>
                  <a:srgbClr val="FFFFFF"/>
                </a:solidFill>
              </a14:hiddenFill>
            </a:ext>
          </a:extLst>
        </p:spPr>
      </p:pic>
      <p:sp>
        <p:nvSpPr>
          <p:cNvPr id="12" name="Rettangolo con angoli arrotondati 11">
            <a:extLst>
              <a:ext uri="{FF2B5EF4-FFF2-40B4-BE49-F238E27FC236}">
                <a16:creationId xmlns:a16="http://schemas.microsoft.com/office/drawing/2014/main" id="{3A05AFF2-AF2C-0C97-F356-CB1FD759FB23}"/>
              </a:ext>
            </a:extLst>
          </p:cNvPr>
          <p:cNvSpPr/>
          <p:nvPr/>
        </p:nvSpPr>
        <p:spPr>
          <a:xfrm>
            <a:off x="151320" y="2661583"/>
            <a:ext cx="1799303" cy="1356852"/>
          </a:xfrm>
          <a:prstGeom prst="roundRect">
            <a:avLst/>
          </a:prstGeom>
          <a:noFill/>
          <a:ln w="28575">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D66FA218-5669-578F-9E44-B0E83C886684}"/>
              </a:ext>
            </a:extLst>
          </p:cNvPr>
          <p:cNvPicPr>
            <a:picLocks noChangeAspect="1"/>
          </p:cNvPicPr>
          <p:nvPr/>
        </p:nvPicPr>
        <p:blipFill>
          <a:blip r:embed="rId6"/>
          <a:stretch>
            <a:fillRect/>
          </a:stretch>
        </p:blipFill>
        <p:spPr>
          <a:xfrm>
            <a:off x="2519591" y="2974217"/>
            <a:ext cx="1005927" cy="731583"/>
          </a:xfrm>
          <a:prstGeom prst="rect">
            <a:avLst/>
          </a:prstGeom>
        </p:spPr>
      </p:pic>
      <p:cxnSp>
        <p:nvCxnSpPr>
          <p:cNvPr id="16" name="Connettore 2 15">
            <a:extLst>
              <a:ext uri="{FF2B5EF4-FFF2-40B4-BE49-F238E27FC236}">
                <a16:creationId xmlns:a16="http://schemas.microsoft.com/office/drawing/2014/main" id="{8B6D4C48-D8D9-EF04-5322-75CC9DD9AF91}"/>
              </a:ext>
            </a:extLst>
          </p:cNvPr>
          <p:cNvCxnSpPr>
            <a:stCxn id="12" idx="3"/>
            <a:endCxn id="14" idx="1"/>
          </p:cNvCxnSpPr>
          <p:nvPr/>
        </p:nvCxnSpPr>
        <p:spPr>
          <a:xfrm>
            <a:off x="1950623" y="3340009"/>
            <a:ext cx="568968"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8B21EED9-C9FD-1CF5-A0B1-77035A9ED05F}"/>
              </a:ext>
            </a:extLst>
          </p:cNvPr>
          <p:cNvSpPr txBox="1"/>
          <p:nvPr/>
        </p:nvSpPr>
        <p:spPr>
          <a:xfrm>
            <a:off x="249642" y="4018435"/>
            <a:ext cx="1799303" cy="430887"/>
          </a:xfrm>
          <a:prstGeom prst="rect">
            <a:avLst/>
          </a:prstGeom>
          <a:noFill/>
        </p:spPr>
        <p:txBody>
          <a:bodyPr wrap="square">
            <a:spAutoFit/>
          </a:bodyPr>
          <a:lstStyle/>
          <a:p>
            <a:r>
              <a:rPr lang="en-GB" sz="1100" b="1" err="1"/>
              <a:t>Bilancia</a:t>
            </a:r>
            <a:r>
              <a:rPr lang="en-GB" sz="1100" b="1"/>
              <a:t> con RGB led</a:t>
            </a:r>
            <a:r>
              <a:rPr lang="it-IT" sz="1100" b="1"/>
              <a:t> connessi ad Arduino</a:t>
            </a:r>
            <a:endParaRPr lang="en-GB" sz="1100" b="1"/>
          </a:p>
        </p:txBody>
      </p:sp>
      <p:pic>
        <p:nvPicPr>
          <p:cNvPr id="1032" name="Picture 8" descr="Simulation And Digital Twins Icons - Free SVG &amp; PNG Simulation And Digital  Twins Images - Noun Project">
            <a:extLst>
              <a:ext uri="{FF2B5EF4-FFF2-40B4-BE49-F238E27FC236}">
                <a16:creationId xmlns:a16="http://schemas.microsoft.com/office/drawing/2014/main" id="{43F1CE97-CF6B-8FB2-CD37-66A36E6771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6103" y="5321912"/>
            <a:ext cx="894121" cy="894121"/>
          </a:xfrm>
          <a:prstGeom prst="rect">
            <a:avLst/>
          </a:prstGeom>
          <a:noFill/>
          <a:extLst>
            <a:ext uri="{909E8E84-426E-40DD-AFC4-6F175D3DCCD1}">
              <a14:hiddenFill xmlns:a14="http://schemas.microsoft.com/office/drawing/2010/main">
                <a:solidFill>
                  <a:srgbClr val="FFFFFF"/>
                </a:solidFill>
              </a14:hiddenFill>
            </a:ext>
          </a:extLst>
        </p:spPr>
      </p:pic>
      <p:sp>
        <p:nvSpPr>
          <p:cNvPr id="20" name="CasellaDiTesto 19">
            <a:extLst>
              <a:ext uri="{FF2B5EF4-FFF2-40B4-BE49-F238E27FC236}">
                <a16:creationId xmlns:a16="http://schemas.microsoft.com/office/drawing/2014/main" id="{442BEE12-BC7B-BD2A-AF24-83B3007FCBAB}"/>
              </a:ext>
            </a:extLst>
          </p:cNvPr>
          <p:cNvSpPr txBox="1"/>
          <p:nvPr/>
        </p:nvSpPr>
        <p:spPr>
          <a:xfrm>
            <a:off x="5527122" y="6183089"/>
            <a:ext cx="1032081" cy="261610"/>
          </a:xfrm>
          <a:prstGeom prst="rect">
            <a:avLst/>
          </a:prstGeom>
          <a:noFill/>
        </p:spPr>
        <p:txBody>
          <a:bodyPr wrap="square">
            <a:spAutoFit/>
          </a:bodyPr>
          <a:lstStyle/>
          <a:p>
            <a:r>
              <a:rPr lang="it-IT" sz="1100" b="1"/>
              <a:t>Digital Twin</a:t>
            </a:r>
            <a:endParaRPr lang="en-GB" sz="1100" b="1"/>
          </a:p>
        </p:txBody>
      </p:sp>
      <p:pic>
        <p:nvPicPr>
          <p:cNvPr id="30" name="Immagine 29">
            <a:extLst>
              <a:ext uri="{FF2B5EF4-FFF2-40B4-BE49-F238E27FC236}">
                <a16:creationId xmlns:a16="http://schemas.microsoft.com/office/drawing/2014/main" id="{3F27EA55-6452-479A-9720-9071E87549F4}"/>
              </a:ext>
            </a:extLst>
          </p:cNvPr>
          <p:cNvPicPr>
            <a:picLocks noChangeAspect="1"/>
          </p:cNvPicPr>
          <p:nvPr/>
        </p:nvPicPr>
        <p:blipFill>
          <a:blip r:embed="rId8"/>
          <a:stretch>
            <a:fillRect/>
          </a:stretch>
        </p:blipFill>
        <p:spPr>
          <a:xfrm>
            <a:off x="10088863" y="2502147"/>
            <a:ext cx="640725" cy="1064929"/>
          </a:xfrm>
          <a:prstGeom prst="rect">
            <a:avLst/>
          </a:prstGeom>
        </p:spPr>
      </p:pic>
      <p:cxnSp>
        <p:nvCxnSpPr>
          <p:cNvPr id="1040" name="Connettore a gomito 1039">
            <a:extLst>
              <a:ext uri="{FF2B5EF4-FFF2-40B4-BE49-F238E27FC236}">
                <a16:creationId xmlns:a16="http://schemas.microsoft.com/office/drawing/2014/main" id="{4663C4C5-D350-C816-7F91-FEC1C4FF1D28}"/>
              </a:ext>
            </a:extLst>
          </p:cNvPr>
          <p:cNvCxnSpPr>
            <a:stCxn id="30" idx="2"/>
            <a:endCxn id="1032" idx="3"/>
          </p:cNvCxnSpPr>
          <p:nvPr/>
        </p:nvCxnSpPr>
        <p:spPr>
          <a:xfrm rot="5400000">
            <a:off x="7348777" y="2708523"/>
            <a:ext cx="2201897" cy="391900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42" name="Connettore a gomito 1041">
            <a:extLst>
              <a:ext uri="{FF2B5EF4-FFF2-40B4-BE49-F238E27FC236}">
                <a16:creationId xmlns:a16="http://schemas.microsoft.com/office/drawing/2014/main" id="{B547FEA2-56C5-C394-FCAE-8D981D045D48}"/>
              </a:ext>
            </a:extLst>
          </p:cNvPr>
          <p:cNvCxnSpPr>
            <a:cxnSpLocks/>
            <a:stCxn id="1032" idx="1"/>
            <a:endCxn id="20" idx="2"/>
          </p:cNvCxnSpPr>
          <p:nvPr/>
        </p:nvCxnSpPr>
        <p:spPr>
          <a:xfrm rot="10800000" flipH="1" flipV="1">
            <a:off x="5596103" y="5768973"/>
            <a:ext cx="447060" cy="675726"/>
          </a:xfrm>
          <a:prstGeom prst="bentConnector4">
            <a:avLst>
              <a:gd name="adj1" fmla="val -66564"/>
              <a:gd name="adj2" fmla="val 125100"/>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43" name="Picture 12" descr="Forecastr: Build a Time Series Forecast in 3 Easy Steps">
            <a:extLst>
              <a:ext uri="{FF2B5EF4-FFF2-40B4-BE49-F238E27FC236}">
                <a16:creationId xmlns:a16="http://schemas.microsoft.com/office/drawing/2014/main" id="{6AE9B38B-F67C-0AD2-09BC-97A953141E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249" y="5634864"/>
            <a:ext cx="613040" cy="613040"/>
          </a:xfrm>
          <a:prstGeom prst="rect">
            <a:avLst/>
          </a:prstGeom>
          <a:noFill/>
          <a:extLst>
            <a:ext uri="{909E8E84-426E-40DD-AFC4-6F175D3DCCD1}">
              <a14:hiddenFill xmlns:a14="http://schemas.microsoft.com/office/drawing/2010/main">
                <a:solidFill>
                  <a:srgbClr val="FFFFFF"/>
                </a:solidFill>
              </a14:hiddenFill>
            </a:ext>
          </a:extLst>
        </p:spPr>
      </p:pic>
      <p:sp>
        <p:nvSpPr>
          <p:cNvPr id="1044" name="CasellaDiTesto 1043">
            <a:extLst>
              <a:ext uri="{FF2B5EF4-FFF2-40B4-BE49-F238E27FC236}">
                <a16:creationId xmlns:a16="http://schemas.microsoft.com/office/drawing/2014/main" id="{4579E21F-22EB-258C-A181-6C446BBD1157}"/>
              </a:ext>
            </a:extLst>
          </p:cNvPr>
          <p:cNvSpPr txBox="1"/>
          <p:nvPr/>
        </p:nvSpPr>
        <p:spPr>
          <a:xfrm>
            <a:off x="4356619" y="6059979"/>
            <a:ext cx="1114130" cy="769441"/>
          </a:xfrm>
          <a:prstGeom prst="rect">
            <a:avLst/>
          </a:prstGeom>
          <a:noFill/>
        </p:spPr>
        <p:txBody>
          <a:bodyPr wrap="square">
            <a:spAutoFit/>
          </a:bodyPr>
          <a:lstStyle/>
          <a:p>
            <a:pPr algn="ctr"/>
            <a:r>
              <a:rPr lang="it-IT" sz="1100" b="1"/>
              <a:t>Processing</a:t>
            </a:r>
          </a:p>
          <a:p>
            <a:pPr algn="ctr"/>
            <a:r>
              <a:rPr lang="it-IT" sz="1100" b="1"/>
              <a:t>dei dati </a:t>
            </a:r>
          </a:p>
          <a:p>
            <a:pPr algn="ctr"/>
            <a:r>
              <a:rPr lang="it-IT" sz="1100" b="1"/>
              <a:t>+</a:t>
            </a:r>
          </a:p>
          <a:p>
            <a:pPr algn="ctr"/>
            <a:r>
              <a:rPr lang="it-IT" sz="1100" b="1"/>
              <a:t>API esterne</a:t>
            </a:r>
            <a:endParaRPr lang="en-GB" sz="1100" b="1"/>
          </a:p>
        </p:txBody>
      </p:sp>
      <p:pic>
        <p:nvPicPr>
          <p:cNvPr id="1048" name="Picture 14" descr="HiveMQ Reviews 2024: Details, Pricing, &amp; Features | G2">
            <a:extLst>
              <a:ext uri="{FF2B5EF4-FFF2-40B4-BE49-F238E27FC236}">
                <a16:creationId xmlns:a16="http://schemas.microsoft.com/office/drawing/2014/main" id="{374A1A92-294D-B003-39AC-292E6AA751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5450" y="2576892"/>
            <a:ext cx="2208586" cy="1159508"/>
          </a:xfrm>
          <a:prstGeom prst="rect">
            <a:avLst/>
          </a:prstGeom>
          <a:noFill/>
          <a:extLst>
            <a:ext uri="{909E8E84-426E-40DD-AFC4-6F175D3DCCD1}">
              <a14:hiddenFill xmlns:a14="http://schemas.microsoft.com/office/drawing/2010/main">
                <a:solidFill>
                  <a:srgbClr val="FFFFFF"/>
                </a:solidFill>
              </a14:hiddenFill>
            </a:ext>
          </a:extLst>
        </p:spPr>
      </p:pic>
      <p:sp>
        <p:nvSpPr>
          <p:cNvPr id="1049" name="Freccia a destra 1048">
            <a:extLst>
              <a:ext uri="{FF2B5EF4-FFF2-40B4-BE49-F238E27FC236}">
                <a16:creationId xmlns:a16="http://schemas.microsoft.com/office/drawing/2014/main" id="{BD8027DF-8DFD-A38B-5226-637329AD5A19}"/>
              </a:ext>
            </a:extLst>
          </p:cNvPr>
          <p:cNvSpPr/>
          <p:nvPr/>
        </p:nvSpPr>
        <p:spPr>
          <a:xfrm>
            <a:off x="3644723" y="2397539"/>
            <a:ext cx="1634709" cy="385826"/>
          </a:xfrm>
          <a:prstGeom prst="rightArrow">
            <a:avLst/>
          </a:prstGeom>
          <a:solidFill>
            <a:schemeClr val="tx2">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700" b="1">
                <a:solidFill>
                  <a:schemeClr val="tx1"/>
                </a:solidFill>
              </a:rPr>
              <a:t>Pubblicazione dati alimento</a:t>
            </a:r>
          </a:p>
        </p:txBody>
      </p:sp>
      <p:sp>
        <p:nvSpPr>
          <p:cNvPr id="1052" name="Freccia a destra 1051">
            <a:extLst>
              <a:ext uri="{FF2B5EF4-FFF2-40B4-BE49-F238E27FC236}">
                <a16:creationId xmlns:a16="http://schemas.microsoft.com/office/drawing/2014/main" id="{EA87FD46-55EB-A328-60E8-89D07C56F8C0}"/>
              </a:ext>
            </a:extLst>
          </p:cNvPr>
          <p:cNvSpPr/>
          <p:nvPr/>
        </p:nvSpPr>
        <p:spPr>
          <a:xfrm>
            <a:off x="3657976" y="2841699"/>
            <a:ext cx="1634709" cy="385826"/>
          </a:xfrm>
          <a:prstGeom prst="rightArrow">
            <a:avLst/>
          </a:prstGeom>
          <a:solidFill>
            <a:schemeClr val="tx2">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700" b="1">
                <a:solidFill>
                  <a:schemeClr val="tx1"/>
                </a:solidFill>
              </a:rPr>
              <a:t>Pubblicazione rimozione box</a:t>
            </a:r>
          </a:p>
        </p:txBody>
      </p:sp>
      <p:sp>
        <p:nvSpPr>
          <p:cNvPr id="1053" name="Freccia a destra 1052">
            <a:extLst>
              <a:ext uri="{FF2B5EF4-FFF2-40B4-BE49-F238E27FC236}">
                <a16:creationId xmlns:a16="http://schemas.microsoft.com/office/drawing/2014/main" id="{0E0B8DA1-AB28-6DA6-47F8-A5D05A4ACDCB}"/>
              </a:ext>
            </a:extLst>
          </p:cNvPr>
          <p:cNvSpPr/>
          <p:nvPr/>
        </p:nvSpPr>
        <p:spPr>
          <a:xfrm rot="16200000">
            <a:off x="4561696" y="4382975"/>
            <a:ext cx="1488303" cy="385826"/>
          </a:xfrm>
          <a:prstGeom prst="rightArrow">
            <a:avLst/>
          </a:prstGeom>
          <a:solidFill>
            <a:schemeClr val="tx2">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700" b="1">
                <a:solidFill>
                  <a:schemeClr val="tx1"/>
                </a:solidFill>
              </a:rPr>
              <a:t>Pubblicazione colore led</a:t>
            </a:r>
          </a:p>
        </p:txBody>
      </p:sp>
      <p:sp>
        <p:nvSpPr>
          <p:cNvPr id="1059" name="Freccia a destra 1058">
            <a:extLst>
              <a:ext uri="{FF2B5EF4-FFF2-40B4-BE49-F238E27FC236}">
                <a16:creationId xmlns:a16="http://schemas.microsoft.com/office/drawing/2014/main" id="{B317C302-77D7-296E-F81B-D15874BC7918}"/>
              </a:ext>
            </a:extLst>
          </p:cNvPr>
          <p:cNvSpPr/>
          <p:nvPr/>
        </p:nvSpPr>
        <p:spPr>
          <a:xfrm rot="16200000">
            <a:off x="4996793" y="4382975"/>
            <a:ext cx="1488303" cy="385826"/>
          </a:xfrm>
          <a:prstGeom prst="rightArrow">
            <a:avLst/>
          </a:prstGeom>
          <a:solidFill>
            <a:schemeClr val="tx2">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700" b="1">
                <a:solidFill>
                  <a:schemeClr val="tx1"/>
                </a:solidFill>
              </a:rPr>
              <a:t>Pubblicazione dati fornitura</a:t>
            </a:r>
          </a:p>
        </p:txBody>
      </p:sp>
      <p:sp>
        <p:nvSpPr>
          <p:cNvPr id="1062" name="Freccia a destra 1061">
            <a:extLst>
              <a:ext uri="{FF2B5EF4-FFF2-40B4-BE49-F238E27FC236}">
                <a16:creationId xmlns:a16="http://schemas.microsoft.com/office/drawing/2014/main" id="{3E599CD7-9D3C-C134-4D9A-1A6B2F8E94F0}"/>
              </a:ext>
            </a:extLst>
          </p:cNvPr>
          <p:cNvSpPr/>
          <p:nvPr/>
        </p:nvSpPr>
        <p:spPr>
          <a:xfrm rot="16200000">
            <a:off x="5428595" y="4382975"/>
            <a:ext cx="1488305" cy="385826"/>
          </a:xfrm>
          <a:prstGeom prst="rightArrow">
            <a:avLst/>
          </a:prstGeom>
          <a:solidFill>
            <a:srgbClr val="FF7979"/>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700" b="1">
                <a:solidFill>
                  <a:schemeClr val="tx1"/>
                </a:solidFill>
              </a:rPr>
              <a:t>Sottoscrizione  rimozione box</a:t>
            </a:r>
          </a:p>
        </p:txBody>
      </p:sp>
      <p:sp>
        <p:nvSpPr>
          <p:cNvPr id="1065" name="Freccia a destra 1064">
            <a:extLst>
              <a:ext uri="{FF2B5EF4-FFF2-40B4-BE49-F238E27FC236}">
                <a16:creationId xmlns:a16="http://schemas.microsoft.com/office/drawing/2014/main" id="{2BF6AA15-988F-0145-3EB7-D6CF691235D0}"/>
              </a:ext>
            </a:extLst>
          </p:cNvPr>
          <p:cNvSpPr/>
          <p:nvPr/>
        </p:nvSpPr>
        <p:spPr>
          <a:xfrm rot="16200000">
            <a:off x="5869274" y="4382975"/>
            <a:ext cx="1488305" cy="385826"/>
          </a:xfrm>
          <a:prstGeom prst="rightArrow">
            <a:avLst/>
          </a:prstGeom>
          <a:solidFill>
            <a:srgbClr val="FF7979"/>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700" b="1">
                <a:solidFill>
                  <a:schemeClr val="tx1"/>
                </a:solidFill>
              </a:rPr>
              <a:t>Sottoscrizione dati alimento</a:t>
            </a:r>
          </a:p>
        </p:txBody>
      </p:sp>
      <p:sp>
        <p:nvSpPr>
          <p:cNvPr id="1068" name="Freccia a destra 1067">
            <a:extLst>
              <a:ext uri="{FF2B5EF4-FFF2-40B4-BE49-F238E27FC236}">
                <a16:creationId xmlns:a16="http://schemas.microsoft.com/office/drawing/2014/main" id="{797FAAAE-0F0A-10E8-D55E-8C009D43C5C0}"/>
              </a:ext>
            </a:extLst>
          </p:cNvPr>
          <p:cNvSpPr/>
          <p:nvPr/>
        </p:nvSpPr>
        <p:spPr>
          <a:xfrm flipH="1">
            <a:off x="6760053" y="2848254"/>
            <a:ext cx="3328809" cy="385826"/>
          </a:xfrm>
          <a:prstGeom prst="rightArrow">
            <a:avLst/>
          </a:prstGeom>
          <a:solidFill>
            <a:srgbClr val="FF7979"/>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700" b="1">
                <a:solidFill>
                  <a:schemeClr val="tx1"/>
                </a:solidFill>
              </a:rPr>
              <a:t>Sottoscrizione dati fornitura</a:t>
            </a:r>
          </a:p>
        </p:txBody>
      </p:sp>
      <p:sp>
        <p:nvSpPr>
          <p:cNvPr id="1069" name="Freccia a destra 1068">
            <a:extLst>
              <a:ext uri="{FF2B5EF4-FFF2-40B4-BE49-F238E27FC236}">
                <a16:creationId xmlns:a16="http://schemas.microsoft.com/office/drawing/2014/main" id="{101DD7DD-279B-02AC-F2BE-398C467C3782}"/>
              </a:ext>
            </a:extLst>
          </p:cNvPr>
          <p:cNvSpPr/>
          <p:nvPr/>
        </p:nvSpPr>
        <p:spPr>
          <a:xfrm>
            <a:off x="3669412" y="3289476"/>
            <a:ext cx="1609066" cy="385826"/>
          </a:xfrm>
          <a:prstGeom prst="rightArrow">
            <a:avLst/>
          </a:prstGeom>
          <a:solidFill>
            <a:srgbClr val="FF7979"/>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700" b="1">
                <a:solidFill>
                  <a:schemeClr val="tx1"/>
                </a:solidFill>
              </a:rPr>
              <a:t>Sottoscrizione colore led</a:t>
            </a:r>
          </a:p>
        </p:txBody>
      </p:sp>
      <p:sp>
        <p:nvSpPr>
          <p:cNvPr id="1071" name="Ovale 1070">
            <a:extLst>
              <a:ext uri="{FF2B5EF4-FFF2-40B4-BE49-F238E27FC236}">
                <a16:creationId xmlns:a16="http://schemas.microsoft.com/office/drawing/2014/main" id="{29D2E0D5-754C-1DA1-930D-A2B14DA28B34}"/>
              </a:ext>
            </a:extLst>
          </p:cNvPr>
          <p:cNvSpPr/>
          <p:nvPr/>
        </p:nvSpPr>
        <p:spPr>
          <a:xfrm>
            <a:off x="424309" y="5455920"/>
            <a:ext cx="179330" cy="172720"/>
          </a:xfrm>
          <a:prstGeom prst="ellipse">
            <a:avLst/>
          </a:prstGeom>
          <a:solidFill>
            <a:srgbClr val="FF7979"/>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72" name="Ovale 1071">
            <a:extLst>
              <a:ext uri="{FF2B5EF4-FFF2-40B4-BE49-F238E27FC236}">
                <a16:creationId xmlns:a16="http://schemas.microsoft.com/office/drawing/2014/main" id="{26A89A74-8EAF-D6AD-4BB8-4EDBB5013386}"/>
              </a:ext>
            </a:extLst>
          </p:cNvPr>
          <p:cNvSpPr/>
          <p:nvPr/>
        </p:nvSpPr>
        <p:spPr>
          <a:xfrm>
            <a:off x="424309" y="5794680"/>
            <a:ext cx="179330" cy="172720"/>
          </a:xfrm>
          <a:prstGeom prst="ellipse">
            <a:avLst/>
          </a:prstGeom>
          <a:solidFill>
            <a:schemeClr val="tx2">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73" name="CasellaDiTesto 1072">
            <a:extLst>
              <a:ext uri="{FF2B5EF4-FFF2-40B4-BE49-F238E27FC236}">
                <a16:creationId xmlns:a16="http://schemas.microsoft.com/office/drawing/2014/main" id="{F6A8367C-ED13-463E-C6E4-CB7FDC4B9D36}"/>
              </a:ext>
            </a:extLst>
          </p:cNvPr>
          <p:cNvSpPr txBox="1"/>
          <p:nvPr/>
        </p:nvSpPr>
        <p:spPr>
          <a:xfrm>
            <a:off x="561399" y="5388719"/>
            <a:ext cx="1958192" cy="261610"/>
          </a:xfrm>
          <a:prstGeom prst="rect">
            <a:avLst/>
          </a:prstGeom>
          <a:noFill/>
        </p:spPr>
        <p:txBody>
          <a:bodyPr wrap="square">
            <a:spAutoFit/>
          </a:bodyPr>
          <a:lstStyle/>
          <a:p>
            <a:r>
              <a:rPr lang="it-IT" sz="1100" b="1" err="1"/>
              <a:t>Subscribe</a:t>
            </a:r>
            <a:r>
              <a:rPr lang="it-IT" sz="1100" b="1"/>
              <a:t>/Sottoscrizione</a:t>
            </a:r>
            <a:endParaRPr lang="en-GB" sz="1100" b="1"/>
          </a:p>
        </p:txBody>
      </p:sp>
      <p:sp>
        <p:nvSpPr>
          <p:cNvPr id="1074" name="CasellaDiTesto 1073">
            <a:extLst>
              <a:ext uri="{FF2B5EF4-FFF2-40B4-BE49-F238E27FC236}">
                <a16:creationId xmlns:a16="http://schemas.microsoft.com/office/drawing/2014/main" id="{E7724320-3ABB-9B92-0575-B6F41C0C9093}"/>
              </a:ext>
            </a:extLst>
          </p:cNvPr>
          <p:cNvSpPr txBox="1"/>
          <p:nvPr/>
        </p:nvSpPr>
        <p:spPr>
          <a:xfrm>
            <a:off x="571470" y="5749429"/>
            <a:ext cx="1958192" cy="261610"/>
          </a:xfrm>
          <a:prstGeom prst="rect">
            <a:avLst/>
          </a:prstGeom>
          <a:noFill/>
        </p:spPr>
        <p:txBody>
          <a:bodyPr wrap="square">
            <a:spAutoFit/>
          </a:bodyPr>
          <a:lstStyle/>
          <a:p>
            <a:r>
              <a:rPr lang="it-IT" sz="1100" b="1" err="1"/>
              <a:t>Publish</a:t>
            </a:r>
            <a:r>
              <a:rPr lang="it-IT" sz="1100" b="1"/>
              <a:t>/Pubblicazione</a:t>
            </a:r>
            <a:endParaRPr lang="en-GB" sz="1100" b="1"/>
          </a:p>
        </p:txBody>
      </p:sp>
      <p:sp>
        <p:nvSpPr>
          <p:cNvPr id="1075" name="CasellaDiTesto 1074">
            <a:extLst>
              <a:ext uri="{FF2B5EF4-FFF2-40B4-BE49-F238E27FC236}">
                <a16:creationId xmlns:a16="http://schemas.microsoft.com/office/drawing/2014/main" id="{78D48FFF-3F25-C658-2AFD-4F98E94D72E3}"/>
              </a:ext>
            </a:extLst>
          </p:cNvPr>
          <p:cNvSpPr txBox="1"/>
          <p:nvPr/>
        </p:nvSpPr>
        <p:spPr>
          <a:xfrm>
            <a:off x="7825710" y="5794680"/>
            <a:ext cx="3644930" cy="938719"/>
          </a:xfrm>
          <a:prstGeom prst="rect">
            <a:avLst/>
          </a:prstGeom>
          <a:noFill/>
        </p:spPr>
        <p:txBody>
          <a:bodyPr wrap="square">
            <a:spAutoFit/>
          </a:bodyPr>
          <a:lstStyle/>
          <a:p>
            <a:r>
              <a:rPr lang="it-IT" sz="1100" b="1"/>
              <a:t>API:</a:t>
            </a:r>
          </a:p>
          <a:p>
            <a:pPr marL="171450" indent="-171450">
              <a:buFont typeface="Arial" panose="020B0604020202020204" pitchFamily="34" charset="0"/>
              <a:buChar char="•"/>
            </a:pPr>
            <a:r>
              <a:rPr lang="it-IT" sz="1100" b="1"/>
              <a:t>/api/login</a:t>
            </a:r>
          </a:p>
          <a:p>
            <a:pPr marL="171450" indent="-171450">
              <a:buFont typeface="Arial" panose="020B0604020202020204" pitchFamily="34" charset="0"/>
              <a:buChar char="•"/>
            </a:pPr>
            <a:r>
              <a:rPr lang="it-IT" sz="1100" b="1"/>
              <a:t>/api/</a:t>
            </a:r>
            <a:r>
              <a:rPr lang="it-IT" sz="1100" b="1" err="1"/>
              <a:t>restaurants</a:t>
            </a:r>
            <a:endParaRPr lang="it-IT" sz="1100" b="1"/>
          </a:p>
          <a:p>
            <a:pPr marL="171450" indent="-171450">
              <a:buFont typeface="Arial" panose="020B0604020202020204" pitchFamily="34" charset="0"/>
              <a:buChar char="•"/>
            </a:pPr>
            <a:r>
              <a:rPr lang="it-IT" sz="1100" b="1"/>
              <a:t>/api/</a:t>
            </a:r>
            <a:r>
              <a:rPr lang="it-IT" sz="1100" b="1" err="1"/>
              <a:t>restaurants</a:t>
            </a:r>
            <a:r>
              <a:rPr lang="it-IT" sz="1100" b="1"/>
              <a:t>/&lt;</a:t>
            </a:r>
            <a:r>
              <a:rPr lang="it-IT" sz="1100" b="1" err="1"/>
              <a:t>restaurant_number</a:t>
            </a:r>
            <a:r>
              <a:rPr lang="it-IT" sz="1100" b="1"/>
              <a:t>&gt;/</a:t>
            </a:r>
            <a:r>
              <a:rPr lang="it-IT" sz="1100" b="1" err="1"/>
              <a:t>elements</a:t>
            </a:r>
            <a:endParaRPr lang="it-IT" sz="1100" b="1"/>
          </a:p>
          <a:p>
            <a:pPr marL="171450" indent="-171450">
              <a:buFont typeface="Arial" panose="020B0604020202020204" pitchFamily="34" charset="0"/>
              <a:buChar char="•"/>
            </a:pPr>
            <a:r>
              <a:rPr lang="it-IT" sz="1100" b="1"/>
              <a:t>/api/</a:t>
            </a:r>
            <a:r>
              <a:rPr lang="it-IT" sz="1100" b="1" err="1"/>
              <a:t>route</a:t>
            </a:r>
            <a:r>
              <a:rPr lang="it-IT" sz="1100" b="1"/>
              <a:t>/</a:t>
            </a:r>
            <a:r>
              <a:rPr lang="it-IT" sz="1100" b="1" err="1"/>
              <a:t>getOptimalRoute</a:t>
            </a:r>
            <a:endParaRPr lang="en-GB" sz="1100" b="1"/>
          </a:p>
        </p:txBody>
      </p:sp>
      <p:pic>
        <p:nvPicPr>
          <p:cNvPr id="1080" name="Picture 22" descr="MIT App Inventor | Cambridge MA">
            <a:extLst>
              <a:ext uri="{FF2B5EF4-FFF2-40B4-BE49-F238E27FC236}">
                <a16:creationId xmlns:a16="http://schemas.microsoft.com/office/drawing/2014/main" id="{AE13F433-A39E-406E-7A50-DF26FAEF6D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8643" y="2654553"/>
            <a:ext cx="461163" cy="461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127190"/>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CE423D-0DC3-A834-FF56-D338A3219A2A}"/>
              </a:ext>
            </a:extLst>
          </p:cNvPr>
          <p:cNvSpPr>
            <a:spLocks noGrp="1"/>
          </p:cNvSpPr>
          <p:nvPr>
            <p:ph type="title"/>
          </p:nvPr>
        </p:nvSpPr>
        <p:spPr/>
        <p:txBody>
          <a:bodyPr/>
          <a:lstStyle/>
          <a:p>
            <a:r>
              <a:rPr lang="it-IT"/>
              <a:t>Arduino – Struttura pacchetti </a:t>
            </a:r>
          </a:p>
        </p:txBody>
      </p:sp>
      <p:graphicFrame>
        <p:nvGraphicFramePr>
          <p:cNvPr id="4" name="Tabella 3">
            <a:extLst>
              <a:ext uri="{FF2B5EF4-FFF2-40B4-BE49-F238E27FC236}">
                <a16:creationId xmlns:a16="http://schemas.microsoft.com/office/drawing/2014/main" id="{E8FBA0A8-8D7B-C968-0020-EF367FC5AA0A}"/>
              </a:ext>
            </a:extLst>
          </p:cNvPr>
          <p:cNvGraphicFramePr>
            <a:graphicFrameLocks noGrp="1"/>
          </p:cNvGraphicFramePr>
          <p:nvPr>
            <p:extLst>
              <p:ext uri="{D42A27DB-BD31-4B8C-83A1-F6EECF244321}">
                <p14:modId xmlns:p14="http://schemas.microsoft.com/office/powerpoint/2010/main" val="443164864"/>
              </p:ext>
            </p:extLst>
          </p:nvPr>
        </p:nvGraphicFramePr>
        <p:xfrm>
          <a:off x="3284071" y="3268980"/>
          <a:ext cx="4503175" cy="320040"/>
        </p:xfrm>
        <a:graphic>
          <a:graphicData uri="http://schemas.openxmlformats.org/drawingml/2006/table">
            <a:tbl>
              <a:tblPr firstRow="1" bandRow="1">
                <a:tableStyleId>{7DF18680-E054-41AD-8BC1-D1AEF772440D}</a:tableStyleId>
              </a:tblPr>
              <a:tblGrid>
                <a:gridCol w="796414">
                  <a:extLst>
                    <a:ext uri="{9D8B030D-6E8A-4147-A177-3AD203B41FA5}">
                      <a16:colId xmlns:a16="http://schemas.microsoft.com/office/drawing/2014/main" val="883611766"/>
                    </a:ext>
                  </a:extLst>
                </a:gridCol>
                <a:gridCol w="698090">
                  <a:extLst>
                    <a:ext uri="{9D8B030D-6E8A-4147-A177-3AD203B41FA5}">
                      <a16:colId xmlns:a16="http://schemas.microsoft.com/office/drawing/2014/main" val="1945678140"/>
                    </a:ext>
                  </a:extLst>
                </a:gridCol>
                <a:gridCol w="2163097">
                  <a:extLst>
                    <a:ext uri="{9D8B030D-6E8A-4147-A177-3AD203B41FA5}">
                      <a16:colId xmlns:a16="http://schemas.microsoft.com/office/drawing/2014/main" val="1064594993"/>
                    </a:ext>
                  </a:extLst>
                </a:gridCol>
                <a:gridCol w="845574">
                  <a:extLst>
                    <a:ext uri="{9D8B030D-6E8A-4147-A177-3AD203B41FA5}">
                      <a16:colId xmlns:a16="http://schemas.microsoft.com/office/drawing/2014/main" val="1439495977"/>
                    </a:ext>
                  </a:extLst>
                </a:gridCol>
              </a:tblGrid>
              <a:tr h="161468">
                <a:tc>
                  <a:txBody>
                    <a:bodyPr/>
                    <a:lstStyle/>
                    <a:p>
                      <a:pPr algn="ctr"/>
                      <a:r>
                        <a:rPr lang="it-IT" sz="1500" b="1" u="none" kern="1200">
                          <a:solidFill>
                            <a:schemeClr val="tx1"/>
                          </a:solidFill>
                          <a:latin typeface="+mn-lt"/>
                          <a:ea typeface="+mn-ea"/>
                          <a:cs typeface="+mn-cs"/>
                        </a:rPr>
                        <a:t>0xAA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it-IT" sz="1500" b="1" u="none" kern="1200">
                          <a:solidFill>
                            <a:schemeClr val="tx1"/>
                          </a:solidFill>
                          <a:latin typeface="+mn-lt"/>
                          <a:ea typeface="+mn-ea"/>
                          <a:cs typeface="+mn-cs"/>
                        </a:rPr>
                        <a:t>RFID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it-IT" sz="1500" b="1" u="none" kern="1200" err="1">
                          <a:solidFill>
                            <a:schemeClr val="tx1"/>
                          </a:solidFill>
                          <a:latin typeface="+mn-lt"/>
                          <a:ea typeface="+mn-ea"/>
                          <a:cs typeface="+mn-cs"/>
                        </a:rPr>
                        <a:t>Internal</a:t>
                      </a:r>
                      <a:r>
                        <a:rPr lang="it-IT" sz="1500" b="1" u="none" kern="1200">
                          <a:solidFill>
                            <a:schemeClr val="tx1"/>
                          </a:solidFill>
                          <a:latin typeface="+mn-lt"/>
                          <a:ea typeface="+mn-ea"/>
                          <a:cs typeface="+mn-cs"/>
                        </a:rPr>
                        <a:t> code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a:r>
                        <a:rPr lang="it-IT" sz="1500" b="1" u="none" kern="1200">
                          <a:solidFill>
                            <a:schemeClr val="tx1"/>
                          </a:solidFill>
                          <a:latin typeface="+mn-lt"/>
                          <a:ea typeface="+mn-ea"/>
                          <a:cs typeface="+mn-cs"/>
                        </a:rPr>
                        <a:t>0xAE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641873947"/>
                  </a:ext>
                </a:extLst>
              </a:tr>
            </a:tbl>
          </a:graphicData>
        </a:graphic>
      </p:graphicFrame>
      <p:graphicFrame>
        <p:nvGraphicFramePr>
          <p:cNvPr id="5" name="Tabella 4">
            <a:extLst>
              <a:ext uri="{FF2B5EF4-FFF2-40B4-BE49-F238E27FC236}">
                <a16:creationId xmlns:a16="http://schemas.microsoft.com/office/drawing/2014/main" id="{7A5CD1D5-B915-255D-A7FA-9BCECB59D572}"/>
              </a:ext>
            </a:extLst>
          </p:cNvPr>
          <p:cNvGraphicFramePr>
            <a:graphicFrameLocks noGrp="1"/>
          </p:cNvGraphicFramePr>
          <p:nvPr>
            <p:extLst>
              <p:ext uri="{D42A27DB-BD31-4B8C-83A1-F6EECF244321}">
                <p14:modId xmlns:p14="http://schemas.microsoft.com/office/powerpoint/2010/main" val="934670742"/>
              </p:ext>
            </p:extLst>
          </p:nvPr>
        </p:nvGraphicFramePr>
        <p:xfrm>
          <a:off x="2244999" y="5017348"/>
          <a:ext cx="6626941" cy="320040"/>
        </p:xfrm>
        <a:graphic>
          <a:graphicData uri="http://schemas.openxmlformats.org/drawingml/2006/table">
            <a:tbl>
              <a:tblPr firstRow="1" bandRow="1">
                <a:tableStyleId>{7DF18680-E054-41AD-8BC1-D1AEF772440D}</a:tableStyleId>
              </a:tblPr>
              <a:tblGrid>
                <a:gridCol w="605862">
                  <a:extLst>
                    <a:ext uri="{9D8B030D-6E8A-4147-A177-3AD203B41FA5}">
                      <a16:colId xmlns:a16="http://schemas.microsoft.com/office/drawing/2014/main" val="883611766"/>
                    </a:ext>
                  </a:extLst>
                </a:gridCol>
                <a:gridCol w="633002">
                  <a:extLst>
                    <a:ext uri="{9D8B030D-6E8A-4147-A177-3AD203B41FA5}">
                      <a16:colId xmlns:a16="http://schemas.microsoft.com/office/drawing/2014/main" val="1945678140"/>
                    </a:ext>
                  </a:extLst>
                </a:gridCol>
                <a:gridCol w="1887794">
                  <a:extLst>
                    <a:ext uri="{9D8B030D-6E8A-4147-A177-3AD203B41FA5}">
                      <a16:colId xmlns:a16="http://schemas.microsoft.com/office/drawing/2014/main" val="1064594993"/>
                    </a:ext>
                  </a:extLst>
                </a:gridCol>
                <a:gridCol w="1211469">
                  <a:extLst>
                    <a:ext uri="{9D8B030D-6E8A-4147-A177-3AD203B41FA5}">
                      <a16:colId xmlns:a16="http://schemas.microsoft.com/office/drawing/2014/main" val="3993945460"/>
                    </a:ext>
                  </a:extLst>
                </a:gridCol>
                <a:gridCol w="1600600">
                  <a:extLst>
                    <a:ext uri="{9D8B030D-6E8A-4147-A177-3AD203B41FA5}">
                      <a16:colId xmlns:a16="http://schemas.microsoft.com/office/drawing/2014/main" val="850880892"/>
                    </a:ext>
                  </a:extLst>
                </a:gridCol>
                <a:gridCol w="688214">
                  <a:extLst>
                    <a:ext uri="{9D8B030D-6E8A-4147-A177-3AD203B41FA5}">
                      <a16:colId xmlns:a16="http://schemas.microsoft.com/office/drawing/2014/main" val="1439495977"/>
                    </a:ext>
                  </a:extLst>
                </a:gridCol>
              </a:tblGrid>
              <a:tr h="161468">
                <a:tc>
                  <a:txBody>
                    <a:bodyPr/>
                    <a:lstStyle/>
                    <a:p>
                      <a:pPr algn="ctr"/>
                      <a:r>
                        <a:rPr lang="it-IT" sz="1500" b="1" u="none" kern="1200">
                          <a:solidFill>
                            <a:schemeClr val="tx1"/>
                          </a:solidFill>
                          <a:latin typeface="+mn-lt"/>
                          <a:ea typeface="+mn-ea"/>
                          <a:cs typeface="+mn-cs"/>
                        </a:rPr>
                        <a:t>0xFF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it-IT" sz="1500" b="1" u="none" kern="1200">
                          <a:solidFill>
                            <a:schemeClr val="tx1"/>
                          </a:solidFill>
                          <a:latin typeface="+mn-lt"/>
                          <a:ea typeface="+mn-ea"/>
                          <a:cs typeface="+mn-cs"/>
                        </a:rPr>
                        <a:t>RFID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it-IT" sz="1500" b="1" u="none" kern="1200" err="1">
                          <a:solidFill>
                            <a:schemeClr val="tx1"/>
                          </a:solidFill>
                          <a:latin typeface="+mn-lt"/>
                          <a:ea typeface="+mn-ea"/>
                          <a:cs typeface="+mn-cs"/>
                        </a:rPr>
                        <a:t>Internal</a:t>
                      </a:r>
                      <a:r>
                        <a:rPr lang="it-IT" sz="1500" b="1" u="none" kern="1200">
                          <a:solidFill>
                            <a:schemeClr val="tx1"/>
                          </a:solidFill>
                          <a:latin typeface="+mn-lt"/>
                          <a:ea typeface="+mn-ea"/>
                          <a:cs typeface="+mn-cs"/>
                        </a:rPr>
                        <a:t> code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it-IT" sz="1500" b="1" u="none" kern="1200">
                          <a:solidFill>
                            <a:schemeClr val="tx1"/>
                          </a:solidFill>
                          <a:latin typeface="+mn-lt"/>
                          <a:ea typeface="+mn-ea"/>
                          <a:cs typeface="+mn-cs"/>
                        </a:rPr>
                        <a:t>Quantità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it-IT" sz="1500" b="1" u="none" kern="1200">
                          <a:solidFill>
                            <a:schemeClr val="tx1"/>
                          </a:solidFill>
                          <a:latin typeface="+mn-lt"/>
                          <a:ea typeface="+mn-ea"/>
                          <a:cs typeface="+mn-cs"/>
                        </a:rPr>
                        <a:t>Capacità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it-IT" sz="1500" b="1" u="none" kern="1200">
                          <a:solidFill>
                            <a:schemeClr val="tx1"/>
                          </a:solidFill>
                          <a:latin typeface="+mn-lt"/>
                          <a:ea typeface="+mn-ea"/>
                          <a:cs typeface="+mn-cs"/>
                        </a:rPr>
                        <a:t>0xFE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641873947"/>
                  </a:ext>
                </a:extLst>
              </a:tr>
            </a:tbl>
          </a:graphicData>
        </a:graphic>
      </p:graphicFrame>
      <p:sp>
        <p:nvSpPr>
          <p:cNvPr id="6" name="Parentesi graffa chiusa 5">
            <a:extLst>
              <a:ext uri="{FF2B5EF4-FFF2-40B4-BE49-F238E27FC236}">
                <a16:creationId xmlns:a16="http://schemas.microsoft.com/office/drawing/2014/main" id="{3A008CBB-6928-D1E4-A970-6F9BEDC80730}"/>
              </a:ext>
            </a:extLst>
          </p:cNvPr>
          <p:cNvSpPr/>
          <p:nvPr/>
        </p:nvSpPr>
        <p:spPr>
          <a:xfrm rot="5400000">
            <a:off x="4343105" y="3511222"/>
            <a:ext cx="157316" cy="47194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7" name="Parentesi graffa chiusa 6">
            <a:extLst>
              <a:ext uri="{FF2B5EF4-FFF2-40B4-BE49-F238E27FC236}">
                <a16:creationId xmlns:a16="http://schemas.microsoft.com/office/drawing/2014/main" id="{9FA3BCEB-823B-F778-70D4-EC8F976E7F8E}"/>
              </a:ext>
            </a:extLst>
          </p:cNvPr>
          <p:cNvSpPr/>
          <p:nvPr/>
        </p:nvSpPr>
        <p:spPr>
          <a:xfrm rot="5400000">
            <a:off x="5778516" y="2734179"/>
            <a:ext cx="157316" cy="202603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8" name="Parentesi graffa chiusa 7">
            <a:extLst>
              <a:ext uri="{FF2B5EF4-FFF2-40B4-BE49-F238E27FC236}">
                <a16:creationId xmlns:a16="http://schemas.microsoft.com/office/drawing/2014/main" id="{9C8621A7-6865-3958-AF0A-62EDAC79FFBA}"/>
              </a:ext>
            </a:extLst>
          </p:cNvPr>
          <p:cNvSpPr/>
          <p:nvPr/>
        </p:nvSpPr>
        <p:spPr>
          <a:xfrm rot="5400000">
            <a:off x="3080838" y="5283231"/>
            <a:ext cx="157316" cy="47194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9" name="Parentesi graffa chiusa 8">
            <a:extLst>
              <a:ext uri="{FF2B5EF4-FFF2-40B4-BE49-F238E27FC236}">
                <a16:creationId xmlns:a16="http://schemas.microsoft.com/office/drawing/2014/main" id="{4413F0C5-4507-34DC-C385-5C1DF24D9875}"/>
              </a:ext>
            </a:extLst>
          </p:cNvPr>
          <p:cNvSpPr/>
          <p:nvPr/>
        </p:nvSpPr>
        <p:spPr>
          <a:xfrm rot="5400000">
            <a:off x="4347085" y="4613605"/>
            <a:ext cx="157317" cy="181120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10" name="Parentesi graffa chiusa 9">
            <a:extLst>
              <a:ext uri="{FF2B5EF4-FFF2-40B4-BE49-F238E27FC236}">
                <a16:creationId xmlns:a16="http://schemas.microsoft.com/office/drawing/2014/main" id="{1F60AABF-6D0D-D104-CB05-4009C8F00406}"/>
              </a:ext>
            </a:extLst>
          </p:cNvPr>
          <p:cNvSpPr/>
          <p:nvPr/>
        </p:nvSpPr>
        <p:spPr>
          <a:xfrm rot="5400000">
            <a:off x="5886915" y="4964714"/>
            <a:ext cx="157317" cy="110898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11" name="Parentesi graffa chiusa 10">
            <a:extLst>
              <a:ext uri="{FF2B5EF4-FFF2-40B4-BE49-F238E27FC236}">
                <a16:creationId xmlns:a16="http://schemas.microsoft.com/office/drawing/2014/main" id="{A6732150-5D12-39D3-C6D8-4C292E67EA99}"/>
              </a:ext>
            </a:extLst>
          </p:cNvPr>
          <p:cNvSpPr/>
          <p:nvPr/>
        </p:nvSpPr>
        <p:spPr>
          <a:xfrm rot="5400000">
            <a:off x="7313380" y="4787931"/>
            <a:ext cx="157316" cy="146255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13" name="CasellaDiTesto 12">
            <a:extLst>
              <a:ext uri="{FF2B5EF4-FFF2-40B4-BE49-F238E27FC236}">
                <a16:creationId xmlns:a16="http://schemas.microsoft.com/office/drawing/2014/main" id="{CA75C5B2-7584-8F92-8DF9-FBC4480BBFF2}"/>
              </a:ext>
            </a:extLst>
          </p:cNvPr>
          <p:cNvSpPr txBox="1"/>
          <p:nvPr/>
        </p:nvSpPr>
        <p:spPr>
          <a:xfrm>
            <a:off x="4044695" y="3825854"/>
            <a:ext cx="842133" cy="430887"/>
          </a:xfrm>
          <a:prstGeom prst="rect">
            <a:avLst/>
          </a:prstGeom>
          <a:noFill/>
        </p:spPr>
        <p:txBody>
          <a:bodyPr wrap="square">
            <a:spAutoFit/>
          </a:bodyPr>
          <a:lstStyle/>
          <a:p>
            <a:pPr algn="ctr" fontAlgn="base"/>
            <a:r>
              <a:rPr lang="it-IT" sz="1100" b="1"/>
              <a:t>es.</a:t>
            </a:r>
          </a:p>
          <a:p>
            <a:pPr algn="l" fontAlgn="base"/>
            <a:r>
              <a:rPr lang="it-IT" sz="1100" b="1"/>
              <a:t>a787584c</a:t>
            </a:r>
          </a:p>
        </p:txBody>
      </p:sp>
      <p:sp>
        <p:nvSpPr>
          <p:cNvPr id="16" name="CasellaDiTesto 15">
            <a:extLst>
              <a:ext uri="{FF2B5EF4-FFF2-40B4-BE49-F238E27FC236}">
                <a16:creationId xmlns:a16="http://schemas.microsoft.com/office/drawing/2014/main" id="{88EEA229-5932-4676-0046-E28D198B7AE7}"/>
              </a:ext>
            </a:extLst>
          </p:cNvPr>
          <p:cNvSpPr txBox="1"/>
          <p:nvPr/>
        </p:nvSpPr>
        <p:spPr>
          <a:xfrm>
            <a:off x="2738429" y="5600345"/>
            <a:ext cx="842133" cy="430887"/>
          </a:xfrm>
          <a:prstGeom prst="rect">
            <a:avLst/>
          </a:prstGeom>
          <a:noFill/>
        </p:spPr>
        <p:txBody>
          <a:bodyPr wrap="square">
            <a:spAutoFit/>
          </a:bodyPr>
          <a:lstStyle/>
          <a:p>
            <a:pPr algn="ctr" fontAlgn="base"/>
            <a:r>
              <a:rPr lang="it-IT" sz="1100" b="1"/>
              <a:t>es.</a:t>
            </a:r>
          </a:p>
          <a:p>
            <a:pPr algn="l" fontAlgn="base"/>
            <a:r>
              <a:rPr lang="it-IT" sz="1100" b="1"/>
              <a:t>a787584c</a:t>
            </a:r>
          </a:p>
        </p:txBody>
      </p:sp>
      <p:sp>
        <p:nvSpPr>
          <p:cNvPr id="18" name="CasellaDiTesto 17">
            <a:extLst>
              <a:ext uri="{FF2B5EF4-FFF2-40B4-BE49-F238E27FC236}">
                <a16:creationId xmlns:a16="http://schemas.microsoft.com/office/drawing/2014/main" id="{F496155D-D1D1-5B6E-0983-7F162443CE85}"/>
              </a:ext>
            </a:extLst>
          </p:cNvPr>
          <p:cNvSpPr txBox="1"/>
          <p:nvPr/>
        </p:nvSpPr>
        <p:spPr>
          <a:xfrm>
            <a:off x="5558470" y="3826721"/>
            <a:ext cx="640080" cy="430887"/>
          </a:xfrm>
          <a:prstGeom prst="rect">
            <a:avLst/>
          </a:prstGeom>
          <a:noFill/>
        </p:spPr>
        <p:txBody>
          <a:bodyPr wrap="square">
            <a:spAutoFit/>
          </a:bodyPr>
          <a:lstStyle/>
          <a:p>
            <a:pPr algn="ctr"/>
            <a:r>
              <a:rPr lang="it-IT" sz="1100" b="1"/>
              <a:t>es.</a:t>
            </a:r>
          </a:p>
          <a:p>
            <a:r>
              <a:rPr lang="it-IT" sz="1100" b="1"/>
              <a:t>AX8L0</a:t>
            </a:r>
          </a:p>
        </p:txBody>
      </p:sp>
      <p:sp>
        <p:nvSpPr>
          <p:cNvPr id="19" name="CasellaDiTesto 18">
            <a:extLst>
              <a:ext uri="{FF2B5EF4-FFF2-40B4-BE49-F238E27FC236}">
                <a16:creationId xmlns:a16="http://schemas.microsoft.com/office/drawing/2014/main" id="{FA61A153-145F-BBFF-6A3B-1EDDD6B2ACD2}"/>
              </a:ext>
            </a:extLst>
          </p:cNvPr>
          <p:cNvSpPr txBox="1"/>
          <p:nvPr/>
        </p:nvSpPr>
        <p:spPr>
          <a:xfrm>
            <a:off x="4102803" y="5597863"/>
            <a:ext cx="640080" cy="430887"/>
          </a:xfrm>
          <a:prstGeom prst="rect">
            <a:avLst/>
          </a:prstGeom>
          <a:noFill/>
        </p:spPr>
        <p:txBody>
          <a:bodyPr wrap="square">
            <a:spAutoFit/>
          </a:bodyPr>
          <a:lstStyle/>
          <a:p>
            <a:pPr algn="ctr"/>
            <a:r>
              <a:rPr lang="it-IT" sz="1100" b="1"/>
              <a:t>es.</a:t>
            </a:r>
          </a:p>
          <a:p>
            <a:r>
              <a:rPr lang="it-IT" sz="1100" b="1"/>
              <a:t>AX8L0</a:t>
            </a:r>
          </a:p>
        </p:txBody>
      </p:sp>
      <p:sp>
        <p:nvSpPr>
          <p:cNvPr id="20" name="CasellaDiTesto 19">
            <a:extLst>
              <a:ext uri="{FF2B5EF4-FFF2-40B4-BE49-F238E27FC236}">
                <a16:creationId xmlns:a16="http://schemas.microsoft.com/office/drawing/2014/main" id="{15838B27-0476-CFEE-7463-BB846DD6977F}"/>
              </a:ext>
            </a:extLst>
          </p:cNvPr>
          <p:cNvSpPr txBox="1"/>
          <p:nvPr/>
        </p:nvSpPr>
        <p:spPr>
          <a:xfrm>
            <a:off x="5645533" y="5597863"/>
            <a:ext cx="640080" cy="430887"/>
          </a:xfrm>
          <a:prstGeom prst="rect">
            <a:avLst/>
          </a:prstGeom>
          <a:noFill/>
        </p:spPr>
        <p:txBody>
          <a:bodyPr wrap="square">
            <a:spAutoFit/>
          </a:bodyPr>
          <a:lstStyle/>
          <a:p>
            <a:pPr algn="ctr"/>
            <a:r>
              <a:rPr lang="it-IT" sz="1100" b="1"/>
              <a:t>es.</a:t>
            </a:r>
          </a:p>
          <a:p>
            <a:pPr algn="ctr"/>
            <a:r>
              <a:rPr lang="it-IT" sz="1100" b="1"/>
              <a:t>5</a:t>
            </a:r>
          </a:p>
        </p:txBody>
      </p:sp>
      <p:sp>
        <p:nvSpPr>
          <p:cNvPr id="21" name="CasellaDiTesto 20">
            <a:extLst>
              <a:ext uri="{FF2B5EF4-FFF2-40B4-BE49-F238E27FC236}">
                <a16:creationId xmlns:a16="http://schemas.microsoft.com/office/drawing/2014/main" id="{AC6A2F45-FA49-F8C3-A6DD-824990784A2E}"/>
              </a:ext>
            </a:extLst>
          </p:cNvPr>
          <p:cNvSpPr txBox="1"/>
          <p:nvPr/>
        </p:nvSpPr>
        <p:spPr>
          <a:xfrm>
            <a:off x="7071998" y="5602597"/>
            <a:ext cx="640080" cy="430887"/>
          </a:xfrm>
          <a:prstGeom prst="rect">
            <a:avLst/>
          </a:prstGeom>
          <a:noFill/>
        </p:spPr>
        <p:txBody>
          <a:bodyPr wrap="square">
            <a:spAutoFit/>
          </a:bodyPr>
          <a:lstStyle/>
          <a:p>
            <a:pPr algn="ctr"/>
            <a:r>
              <a:rPr lang="it-IT" sz="1100" b="1"/>
              <a:t>es.</a:t>
            </a:r>
          </a:p>
          <a:p>
            <a:pPr algn="ctr"/>
            <a:r>
              <a:rPr lang="it-IT" sz="1100" b="1"/>
              <a:t>7</a:t>
            </a:r>
          </a:p>
        </p:txBody>
      </p:sp>
      <p:sp>
        <p:nvSpPr>
          <p:cNvPr id="3" name="CasellaDiTesto 2">
            <a:extLst>
              <a:ext uri="{FF2B5EF4-FFF2-40B4-BE49-F238E27FC236}">
                <a16:creationId xmlns:a16="http://schemas.microsoft.com/office/drawing/2014/main" id="{CC97827C-0275-95A5-CA5E-0692EE2723CC}"/>
              </a:ext>
            </a:extLst>
          </p:cNvPr>
          <p:cNvSpPr txBox="1"/>
          <p:nvPr/>
        </p:nvSpPr>
        <p:spPr>
          <a:xfrm>
            <a:off x="3901218" y="2824985"/>
            <a:ext cx="3314504" cy="261610"/>
          </a:xfrm>
          <a:prstGeom prst="rect">
            <a:avLst/>
          </a:prstGeom>
          <a:noFill/>
        </p:spPr>
        <p:txBody>
          <a:bodyPr wrap="square">
            <a:spAutoFit/>
          </a:bodyPr>
          <a:lstStyle/>
          <a:p>
            <a:pPr algn="ctr" fontAlgn="base"/>
            <a:r>
              <a:rPr lang="it-IT" sz="1100" b="1"/>
              <a:t>Pacchetto Rimozione Scatola</a:t>
            </a:r>
          </a:p>
        </p:txBody>
      </p:sp>
      <p:sp>
        <p:nvSpPr>
          <p:cNvPr id="12" name="CasellaDiTesto 11">
            <a:extLst>
              <a:ext uri="{FF2B5EF4-FFF2-40B4-BE49-F238E27FC236}">
                <a16:creationId xmlns:a16="http://schemas.microsoft.com/office/drawing/2014/main" id="{44F0BB98-3129-1B62-A5AD-C5EE90673A40}"/>
              </a:ext>
            </a:extLst>
          </p:cNvPr>
          <p:cNvSpPr txBox="1"/>
          <p:nvPr/>
        </p:nvSpPr>
        <p:spPr>
          <a:xfrm>
            <a:off x="4358527" y="4704158"/>
            <a:ext cx="2399883" cy="261610"/>
          </a:xfrm>
          <a:prstGeom prst="rect">
            <a:avLst/>
          </a:prstGeom>
          <a:noFill/>
        </p:spPr>
        <p:txBody>
          <a:bodyPr wrap="square">
            <a:spAutoFit/>
          </a:bodyPr>
          <a:lstStyle/>
          <a:p>
            <a:pPr algn="ctr" fontAlgn="base"/>
            <a:r>
              <a:rPr lang="it-IT" sz="1100" b="1"/>
              <a:t>Pacchetto ingredienti nel box</a:t>
            </a:r>
          </a:p>
        </p:txBody>
      </p:sp>
    </p:spTree>
    <p:extLst>
      <p:ext uri="{BB962C8B-B14F-4D97-AF65-F5344CB8AC3E}">
        <p14:creationId xmlns:p14="http://schemas.microsoft.com/office/powerpoint/2010/main" val="3957264937"/>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F4B833-04F9-53F2-8CB6-1541C4AC75A6}"/>
              </a:ext>
            </a:extLst>
          </p:cNvPr>
          <p:cNvSpPr>
            <a:spLocks noGrp="1"/>
          </p:cNvSpPr>
          <p:nvPr>
            <p:ph type="title"/>
          </p:nvPr>
        </p:nvSpPr>
        <p:spPr/>
        <p:txBody>
          <a:bodyPr/>
          <a:lstStyle/>
          <a:p>
            <a:r>
              <a:rPr lang="it-IT"/>
              <a:t>MQTT</a:t>
            </a:r>
          </a:p>
        </p:txBody>
      </p:sp>
      <p:pic>
        <p:nvPicPr>
          <p:cNvPr id="4137" name="Immagine 4136">
            <a:extLst>
              <a:ext uri="{FF2B5EF4-FFF2-40B4-BE49-F238E27FC236}">
                <a16:creationId xmlns:a16="http://schemas.microsoft.com/office/drawing/2014/main" id="{47AB41A2-3A21-4D0F-B81D-CEEC3F0D5AFF}"/>
              </a:ext>
            </a:extLst>
          </p:cNvPr>
          <p:cNvPicPr>
            <a:picLocks noChangeAspect="1"/>
          </p:cNvPicPr>
          <p:nvPr/>
        </p:nvPicPr>
        <p:blipFill>
          <a:blip r:embed="rId3"/>
          <a:stretch>
            <a:fillRect/>
          </a:stretch>
        </p:blipFill>
        <p:spPr>
          <a:xfrm>
            <a:off x="4888569" y="2568859"/>
            <a:ext cx="7303431" cy="2819218"/>
          </a:xfrm>
          <a:prstGeom prst="rect">
            <a:avLst/>
          </a:prstGeom>
        </p:spPr>
      </p:pic>
      <p:sp>
        <p:nvSpPr>
          <p:cNvPr id="4138" name="CasellaDiTesto 4137">
            <a:extLst>
              <a:ext uri="{FF2B5EF4-FFF2-40B4-BE49-F238E27FC236}">
                <a16:creationId xmlns:a16="http://schemas.microsoft.com/office/drawing/2014/main" id="{4764B14F-78A2-3656-207C-2762A393B63C}"/>
              </a:ext>
            </a:extLst>
          </p:cNvPr>
          <p:cNvSpPr txBox="1"/>
          <p:nvPr/>
        </p:nvSpPr>
        <p:spPr>
          <a:xfrm>
            <a:off x="196646" y="2175569"/>
            <a:ext cx="5643716" cy="4662815"/>
          </a:xfrm>
          <a:prstGeom prst="rect">
            <a:avLst/>
          </a:prstGeom>
          <a:noFill/>
        </p:spPr>
        <p:txBody>
          <a:bodyPr wrap="square">
            <a:spAutoFit/>
          </a:bodyPr>
          <a:lstStyle/>
          <a:p>
            <a:r>
              <a:rPr lang="it-IT" sz="1100" b="1" u="sng"/>
              <a:t>Dati alimenti:</a:t>
            </a:r>
          </a:p>
          <a:p>
            <a:r>
              <a:rPr lang="it-IT" sz="1100" b="1"/>
              <a:t>	</a:t>
            </a:r>
            <a:r>
              <a:rPr lang="it-IT" sz="1100" b="1" u="sng"/>
              <a:t>Topic</a:t>
            </a:r>
            <a:r>
              <a:rPr lang="it-IT" sz="1100" b="1"/>
              <a:t>: </a:t>
            </a:r>
            <a:r>
              <a:rPr lang="it-IT" sz="1100"/>
              <a:t>/</a:t>
            </a:r>
            <a:r>
              <a:rPr lang="it-IT" sz="1100" err="1"/>
              <a:t>restaurants</a:t>
            </a:r>
            <a:r>
              <a:rPr lang="it-IT" sz="1100"/>
              <a:t>/&lt;</a:t>
            </a:r>
            <a:r>
              <a:rPr lang="it-IT" sz="1100" err="1"/>
              <a:t>restaurant_number</a:t>
            </a:r>
            <a:r>
              <a:rPr lang="it-IT" sz="1100"/>
              <a:t>&gt;/</a:t>
            </a:r>
            <a:r>
              <a:rPr lang="it-IT" sz="1100" err="1"/>
              <a:t>ingredients</a:t>
            </a:r>
            <a:endParaRPr lang="it-IT" sz="1100"/>
          </a:p>
          <a:p>
            <a:r>
              <a:rPr lang="it-IT" sz="1100" b="1"/>
              <a:t>	</a:t>
            </a:r>
            <a:r>
              <a:rPr lang="it-IT" sz="1100" b="1" u="sng" err="1"/>
              <a:t>QoS</a:t>
            </a:r>
            <a:r>
              <a:rPr lang="it-IT" sz="1100" b="1"/>
              <a:t>: </a:t>
            </a:r>
            <a:r>
              <a:rPr lang="it-IT" sz="1100"/>
              <a:t>2</a:t>
            </a:r>
          </a:p>
          <a:p>
            <a:pPr algn="just"/>
            <a:r>
              <a:rPr lang="it-IT" sz="1100"/>
              <a:t>	</a:t>
            </a:r>
            <a:r>
              <a:rPr lang="it-IT" sz="1100" b="1" u="sng"/>
              <a:t>Data</a:t>
            </a:r>
            <a:r>
              <a:rPr lang="it-IT" sz="1100" b="1"/>
              <a:t>:  	</a:t>
            </a:r>
            <a:r>
              <a:rPr lang="it-IT" sz="1100">
                <a:effectLst>
                  <a:outerShdw blurRad="38100" dist="38100" dir="2700000" algn="tl">
                    <a:srgbClr val="000000">
                      <a:alpha val="43137"/>
                    </a:srgbClr>
                  </a:outerShdw>
                </a:effectLst>
              </a:rPr>
              <a:t>‘</a:t>
            </a:r>
            <a:r>
              <a:rPr lang="it-IT" sz="1100" err="1">
                <a:effectLst>
                  <a:outerShdw blurRad="38100" dist="38100" dir="2700000" algn="tl">
                    <a:srgbClr val="000000">
                      <a:alpha val="43137"/>
                    </a:srgbClr>
                  </a:outerShdw>
                </a:effectLst>
              </a:rPr>
              <a:t>rfid</a:t>
            </a:r>
            <a:r>
              <a:rPr lang="it-IT" sz="1100">
                <a:effectLst>
                  <a:outerShdw blurRad="38100" dist="38100" dir="2700000" algn="tl">
                    <a:srgbClr val="000000">
                      <a:alpha val="43137"/>
                    </a:srgbClr>
                  </a:outerShdw>
                </a:effectLst>
              </a:rPr>
              <a:t>’: </a:t>
            </a:r>
            <a:r>
              <a:rPr lang="it-IT" sz="1100" err="1"/>
              <a:t>rfid_value</a:t>
            </a:r>
            <a:endParaRPr lang="it-IT" sz="1100"/>
          </a:p>
          <a:p>
            <a:pPr algn="just"/>
            <a:r>
              <a:rPr lang="it-IT" sz="1100"/>
              <a:t>		</a:t>
            </a:r>
            <a:r>
              <a:rPr lang="it-IT" sz="1100">
                <a:effectLst>
                  <a:outerShdw blurRad="38100" dist="38100" dir="2700000" algn="tl">
                    <a:srgbClr val="000000">
                      <a:alpha val="43137"/>
                    </a:srgbClr>
                  </a:outerShdw>
                </a:effectLst>
              </a:rPr>
              <a:t>‘time’:</a:t>
            </a:r>
            <a:r>
              <a:rPr lang="it-IT" sz="1100"/>
              <a:t> </a:t>
            </a:r>
            <a:r>
              <a:rPr lang="it-IT" sz="1100" err="1"/>
              <a:t>datetime.now</a:t>
            </a:r>
            <a:r>
              <a:rPr lang="it-IT" sz="1100"/>
              <a:t>()</a:t>
            </a:r>
          </a:p>
          <a:p>
            <a:pPr algn="just"/>
            <a:r>
              <a:rPr lang="it-IT" sz="1100"/>
              <a:t>		</a:t>
            </a:r>
            <a:r>
              <a:rPr lang="it-IT" sz="1100">
                <a:effectLst>
                  <a:outerShdw blurRad="38100" dist="38100" dir="2700000" algn="tl">
                    <a:srgbClr val="000000">
                      <a:alpha val="43137"/>
                    </a:srgbClr>
                  </a:outerShdw>
                </a:effectLst>
              </a:rPr>
              <a:t>‘id’: </a:t>
            </a:r>
            <a:r>
              <a:rPr lang="it-IT" sz="1100" err="1"/>
              <a:t>internal_code_id</a:t>
            </a:r>
            <a:endParaRPr lang="it-IT" sz="1100"/>
          </a:p>
          <a:p>
            <a:pPr algn="just"/>
            <a:r>
              <a:rPr lang="it-IT" sz="1100"/>
              <a:t>		</a:t>
            </a:r>
            <a:r>
              <a:rPr lang="it-IT" sz="1100">
                <a:effectLst>
                  <a:outerShdw blurRad="38100" dist="38100" dir="2700000" algn="tl">
                    <a:srgbClr val="000000">
                      <a:alpha val="43137"/>
                    </a:srgbClr>
                  </a:outerShdw>
                </a:effectLst>
              </a:rPr>
              <a:t>‘</a:t>
            </a:r>
            <a:r>
              <a:rPr lang="it-IT" sz="1100" err="1">
                <a:effectLst>
                  <a:outerShdw blurRad="38100" dist="38100" dir="2700000" algn="tl">
                    <a:srgbClr val="000000">
                      <a:alpha val="43137"/>
                    </a:srgbClr>
                  </a:outerShdw>
                </a:effectLst>
              </a:rPr>
              <a:t>description</a:t>
            </a:r>
            <a:r>
              <a:rPr lang="it-IT" sz="1100">
                <a:effectLst>
                  <a:outerShdw blurRad="38100" dist="38100" dir="2700000" algn="tl">
                    <a:srgbClr val="000000">
                      <a:alpha val="43137"/>
                    </a:srgbClr>
                  </a:outerShdw>
                </a:effectLst>
              </a:rPr>
              <a:t>’: </a:t>
            </a:r>
            <a:r>
              <a:rPr lang="it-IT" sz="1100" err="1"/>
              <a:t>description</a:t>
            </a:r>
            <a:endParaRPr lang="it-IT" sz="1100"/>
          </a:p>
          <a:p>
            <a:pPr algn="just"/>
            <a:r>
              <a:rPr lang="it-IT" sz="1100"/>
              <a:t>		</a:t>
            </a:r>
            <a:r>
              <a:rPr lang="it-IT" sz="1100">
                <a:effectLst>
                  <a:outerShdw blurRad="38100" dist="38100" dir="2700000" algn="tl">
                    <a:srgbClr val="000000">
                      <a:alpha val="43137"/>
                    </a:srgbClr>
                  </a:outerShdw>
                </a:effectLst>
              </a:rPr>
              <a:t>‘</a:t>
            </a:r>
            <a:r>
              <a:rPr lang="it-IT" sz="1100" err="1">
                <a:effectLst>
                  <a:outerShdw blurRad="38100" dist="38100" dir="2700000" algn="tl">
                    <a:srgbClr val="000000">
                      <a:alpha val="43137"/>
                    </a:srgbClr>
                  </a:outerShdw>
                </a:effectLst>
              </a:rPr>
              <a:t>quantity</a:t>
            </a:r>
            <a:r>
              <a:rPr lang="it-IT" sz="1100">
                <a:effectLst>
                  <a:outerShdw blurRad="38100" dist="38100" dir="2700000" algn="tl">
                    <a:srgbClr val="000000">
                      <a:alpha val="43137"/>
                    </a:srgbClr>
                  </a:outerShdw>
                </a:effectLst>
              </a:rPr>
              <a:t>’: </a:t>
            </a:r>
            <a:r>
              <a:rPr lang="it-IT" sz="1100" err="1"/>
              <a:t>quantity_value</a:t>
            </a:r>
            <a:endParaRPr lang="it-IT" sz="1100"/>
          </a:p>
          <a:p>
            <a:pPr algn="just"/>
            <a:r>
              <a:rPr lang="it-IT" sz="1100"/>
              <a:t>		</a:t>
            </a:r>
            <a:r>
              <a:rPr lang="it-IT" sz="1100">
                <a:effectLst>
                  <a:outerShdw blurRad="38100" dist="38100" dir="2700000" algn="tl">
                    <a:srgbClr val="000000">
                      <a:alpha val="43137"/>
                    </a:srgbClr>
                  </a:outerShdw>
                </a:effectLst>
              </a:rPr>
              <a:t>‘</a:t>
            </a:r>
            <a:r>
              <a:rPr lang="it-IT" sz="1100" err="1">
                <a:effectLst>
                  <a:outerShdw blurRad="38100" dist="38100" dir="2700000" algn="tl">
                    <a:srgbClr val="000000">
                      <a:alpha val="43137"/>
                    </a:srgbClr>
                  </a:outerShdw>
                </a:effectLst>
              </a:rPr>
              <a:t>capacity</a:t>
            </a:r>
            <a:r>
              <a:rPr lang="it-IT" sz="1100">
                <a:effectLst>
                  <a:outerShdw blurRad="38100" dist="38100" dir="2700000" algn="tl">
                    <a:srgbClr val="000000">
                      <a:alpha val="43137"/>
                    </a:srgbClr>
                  </a:outerShdw>
                </a:effectLst>
              </a:rPr>
              <a:t>’: </a:t>
            </a:r>
            <a:r>
              <a:rPr lang="it-IT" sz="1100" err="1"/>
              <a:t>capacity_value</a:t>
            </a:r>
            <a:r>
              <a:rPr lang="it-IT" sz="1100"/>
              <a:t> </a:t>
            </a:r>
            <a:endParaRPr lang="it-IT" sz="1100" b="1" u="sng"/>
          </a:p>
          <a:p>
            <a:endParaRPr lang="it-IT" sz="1100" b="1"/>
          </a:p>
          <a:p>
            <a:r>
              <a:rPr lang="it-IT" sz="1100" b="1" u="sng"/>
              <a:t>Rimozione box:</a:t>
            </a:r>
          </a:p>
          <a:p>
            <a:r>
              <a:rPr lang="it-IT" sz="1100" b="1"/>
              <a:t>	</a:t>
            </a:r>
            <a:r>
              <a:rPr lang="it-IT" sz="1100" b="1" u="sng"/>
              <a:t>Topic</a:t>
            </a:r>
            <a:r>
              <a:rPr lang="it-IT" sz="1100" b="1"/>
              <a:t>: </a:t>
            </a:r>
            <a:r>
              <a:rPr lang="it-IT" sz="1100"/>
              <a:t>/</a:t>
            </a:r>
            <a:r>
              <a:rPr lang="it-IT" sz="1100" err="1"/>
              <a:t>restaurants</a:t>
            </a:r>
            <a:r>
              <a:rPr lang="it-IT" sz="1100"/>
              <a:t>/&lt;</a:t>
            </a:r>
            <a:r>
              <a:rPr lang="it-IT" sz="1100" err="1"/>
              <a:t>restaurant_number</a:t>
            </a:r>
            <a:r>
              <a:rPr lang="it-IT" sz="1100"/>
              <a:t>&gt;/boxes/</a:t>
            </a:r>
            <a:r>
              <a:rPr lang="it-IT" sz="1100" err="1"/>
              <a:t>removal</a:t>
            </a:r>
            <a:endParaRPr lang="it-IT" sz="1100"/>
          </a:p>
          <a:p>
            <a:r>
              <a:rPr lang="it-IT" sz="1100" b="1"/>
              <a:t>	</a:t>
            </a:r>
            <a:r>
              <a:rPr lang="it-IT" sz="1100" b="1" u="sng" err="1"/>
              <a:t>QoS</a:t>
            </a:r>
            <a:r>
              <a:rPr lang="it-IT" sz="1100" b="1"/>
              <a:t>: </a:t>
            </a:r>
            <a:r>
              <a:rPr lang="it-IT" sz="1100"/>
              <a:t>2</a:t>
            </a:r>
          </a:p>
          <a:p>
            <a:r>
              <a:rPr lang="it-IT" sz="1100"/>
              <a:t>	</a:t>
            </a:r>
            <a:r>
              <a:rPr lang="it-IT" sz="1100" b="1" u="sng"/>
              <a:t>Data:</a:t>
            </a:r>
            <a:r>
              <a:rPr lang="it-IT" sz="1100" b="1"/>
              <a:t>	 </a:t>
            </a:r>
            <a:r>
              <a:rPr lang="it-IT" sz="1100">
                <a:effectLst>
                  <a:outerShdw blurRad="38100" dist="38100" dir="2700000" algn="tl">
                    <a:srgbClr val="000000">
                      <a:alpha val="43137"/>
                    </a:srgbClr>
                  </a:outerShdw>
                </a:effectLst>
              </a:rPr>
              <a:t>‘</a:t>
            </a:r>
            <a:r>
              <a:rPr lang="it-IT" sz="1100" err="1">
                <a:effectLst>
                  <a:outerShdw blurRad="38100" dist="38100" dir="2700000" algn="tl">
                    <a:srgbClr val="000000">
                      <a:alpha val="43137"/>
                    </a:srgbClr>
                  </a:outerShdw>
                </a:effectLst>
              </a:rPr>
              <a:t>rfid</a:t>
            </a:r>
            <a:r>
              <a:rPr lang="it-IT" sz="1100">
                <a:effectLst>
                  <a:outerShdw blurRad="38100" dist="38100" dir="2700000" algn="tl">
                    <a:srgbClr val="000000">
                      <a:alpha val="43137"/>
                    </a:srgbClr>
                  </a:outerShdw>
                </a:effectLst>
              </a:rPr>
              <a:t>’: </a:t>
            </a:r>
            <a:r>
              <a:rPr lang="it-IT" sz="1100" err="1"/>
              <a:t>rfid_value</a:t>
            </a:r>
            <a:endParaRPr lang="it-IT" sz="1100"/>
          </a:p>
          <a:p>
            <a:r>
              <a:rPr lang="it-IT" sz="1100" b="1"/>
              <a:t>		 </a:t>
            </a:r>
            <a:r>
              <a:rPr lang="it-IT" sz="1100">
                <a:effectLst>
                  <a:outerShdw blurRad="38100" dist="38100" dir="2700000" algn="tl">
                    <a:srgbClr val="000000">
                      <a:alpha val="43137"/>
                    </a:srgbClr>
                  </a:outerShdw>
                </a:effectLst>
              </a:rPr>
              <a:t>‘id’: </a:t>
            </a:r>
            <a:r>
              <a:rPr lang="it-IT" sz="1100" err="1"/>
              <a:t>internal_code_id</a:t>
            </a:r>
            <a:endParaRPr lang="it-IT" sz="1100" b="1"/>
          </a:p>
          <a:p>
            <a:endParaRPr lang="it-IT" sz="1100" b="1"/>
          </a:p>
          <a:p>
            <a:r>
              <a:rPr lang="it-IT" sz="1100" b="1" u="sng"/>
              <a:t>Pubblicazione colore led:</a:t>
            </a:r>
          </a:p>
          <a:p>
            <a:r>
              <a:rPr lang="it-IT" sz="1100" b="1"/>
              <a:t>	</a:t>
            </a:r>
            <a:r>
              <a:rPr lang="it-IT" sz="1100" b="1" u="sng"/>
              <a:t>Topic</a:t>
            </a:r>
            <a:r>
              <a:rPr lang="it-IT" sz="1100" b="1"/>
              <a:t>: </a:t>
            </a:r>
            <a:r>
              <a:rPr lang="it-IT" sz="1100"/>
              <a:t>/boxes/&lt;</a:t>
            </a:r>
            <a:r>
              <a:rPr lang="it-IT" sz="1100" err="1"/>
              <a:t>rfid</a:t>
            </a:r>
            <a:r>
              <a:rPr lang="it-IT" sz="1100"/>
              <a:t>&gt;/led</a:t>
            </a:r>
          </a:p>
          <a:p>
            <a:r>
              <a:rPr lang="it-IT" sz="1100" b="1"/>
              <a:t>	</a:t>
            </a:r>
            <a:r>
              <a:rPr lang="it-IT" sz="1100" b="1" u="sng" err="1"/>
              <a:t>QoS</a:t>
            </a:r>
            <a:r>
              <a:rPr lang="it-IT" sz="1100" b="1"/>
              <a:t>: </a:t>
            </a:r>
            <a:r>
              <a:rPr lang="it-IT" sz="1100"/>
              <a:t>1</a:t>
            </a:r>
          </a:p>
          <a:p>
            <a:r>
              <a:rPr lang="it-IT" sz="1100"/>
              <a:t>	</a:t>
            </a:r>
            <a:r>
              <a:rPr lang="it-IT" sz="1100" b="1" u="sng"/>
              <a:t>Data:</a:t>
            </a:r>
            <a:r>
              <a:rPr lang="it-IT" sz="1100" b="1"/>
              <a:t>	</a:t>
            </a:r>
            <a:r>
              <a:rPr lang="it-IT" sz="1100">
                <a:effectLst>
                  <a:outerShdw blurRad="38100" dist="38100" dir="2700000" algn="tl">
                    <a:srgbClr val="000000">
                      <a:alpha val="43137"/>
                    </a:srgbClr>
                  </a:outerShdw>
                </a:effectLst>
              </a:rPr>
              <a:t>‘led’: </a:t>
            </a:r>
            <a:r>
              <a:rPr lang="it-IT" sz="1100"/>
              <a:t>‘G’ (green) oppure ‘O’ (</a:t>
            </a:r>
            <a:r>
              <a:rPr lang="it-IT" sz="1100" err="1"/>
              <a:t>orange</a:t>
            </a:r>
            <a:r>
              <a:rPr lang="it-IT" sz="1100"/>
              <a:t>) oppure ‘R’ (red)</a:t>
            </a:r>
            <a:endParaRPr lang="it-IT" sz="1100" u="sng"/>
          </a:p>
          <a:p>
            <a:endParaRPr lang="it-IT" sz="1100" b="1"/>
          </a:p>
          <a:p>
            <a:r>
              <a:rPr lang="it-IT" sz="1100" b="1" u="sng"/>
              <a:t>Pubblicazione dati fornitura:</a:t>
            </a:r>
          </a:p>
          <a:p>
            <a:r>
              <a:rPr lang="it-IT" sz="1100" b="1"/>
              <a:t>	</a:t>
            </a:r>
            <a:r>
              <a:rPr lang="it-IT" sz="1100" b="1" u="sng"/>
              <a:t>Topic</a:t>
            </a:r>
            <a:r>
              <a:rPr lang="it-IT" sz="1100" b="1"/>
              <a:t>: </a:t>
            </a:r>
            <a:r>
              <a:rPr lang="it-IT" sz="1100"/>
              <a:t>/</a:t>
            </a:r>
            <a:r>
              <a:rPr lang="it-IT" sz="1100" err="1"/>
              <a:t>restaurants</a:t>
            </a:r>
            <a:r>
              <a:rPr lang="it-IT" sz="1100"/>
              <a:t>/&lt;</a:t>
            </a:r>
            <a:r>
              <a:rPr lang="it-IT" sz="1100" err="1"/>
              <a:t>restaurant_number</a:t>
            </a:r>
            <a:r>
              <a:rPr lang="it-IT" sz="1100"/>
              <a:t>&gt;/</a:t>
            </a:r>
            <a:r>
              <a:rPr lang="it-IT" sz="1100" err="1"/>
              <a:t>element</a:t>
            </a:r>
            <a:r>
              <a:rPr lang="it-IT" sz="1100"/>
              <a:t>/&lt;</a:t>
            </a:r>
            <a:r>
              <a:rPr lang="it-IT" sz="1100" err="1"/>
              <a:t>element_id</a:t>
            </a:r>
            <a:r>
              <a:rPr lang="it-IT" sz="1100"/>
              <a:t>&gt;/supply</a:t>
            </a:r>
          </a:p>
          <a:p>
            <a:r>
              <a:rPr lang="it-IT" sz="1100" b="1"/>
              <a:t>	</a:t>
            </a:r>
            <a:r>
              <a:rPr lang="it-IT" sz="1100" b="1" u="sng" err="1"/>
              <a:t>QoS</a:t>
            </a:r>
            <a:r>
              <a:rPr lang="it-IT" sz="1100" b="1"/>
              <a:t>: </a:t>
            </a:r>
            <a:r>
              <a:rPr lang="it-IT" sz="1100"/>
              <a:t>1</a:t>
            </a:r>
          </a:p>
          <a:p>
            <a:r>
              <a:rPr lang="en-GB" sz="1100" b="1"/>
              <a:t>	</a:t>
            </a:r>
            <a:r>
              <a:rPr lang="it-IT" sz="1100" b="1" u="sng"/>
              <a:t>Data:</a:t>
            </a:r>
            <a:r>
              <a:rPr lang="it-IT" sz="1100"/>
              <a:t>  </a:t>
            </a:r>
            <a:r>
              <a:rPr lang="it-IT" sz="1100">
                <a:effectLst>
                  <a:outerShdw blurRad="38100" dist="38100" dir="2700000" algn="tl">
                    <a:srgbClr val="000000">
                      <a:alpha val="43137"/>
                    </a:srgbClr>
                  </a:outerShdw>
                </a:effectLst>
              </a:rPr>
              <a:t>‘</a:t>
            </a:r>
            <a:r>
              <a:rPr lang="it-IT" sz="1100" err="1">
                <a:effectLst>
                  <a:outerShdw blurRad="38100" dist="38100" dir="2700000" algn="tl">
                    <a:srgbClr val="000000">
                      <a:alpha val="43137"/>
                    </a:srgbClr>
                  </a:outerShdw>
                </a:effectLst>
              </a:rPr>
              <a:t>date_next_supply</a:t>
            </a:r>
            <a:r>
              <a:rPr lang="it-IT" sz="1100">
                <a:effectLst>
                  <a:outerShdw blurRad="38100" dist="38100" dir="2700000" algn="tl">
                    <a:srgbClr val="000000">
                      <a:alpha val="43137"/>
                    </a:srgbClr>
                  </a:outerShdw>
                </a:effectLst>
              </a:rPr>
              <a:t>’: </a:t>
            </a:r>
            <a:r>
              <a:rPr lang="it-IT" sz="1100" err="1"/>
              <a:t>date_next_supply</a:t>
            </a:r>
            <a:endParaRPr lang="it-IT" sz="1100"/>
          </a:p>
          <a:p>
            <a:pPr algn="just"/>
            <a:r>
              <a:rPr lang="it-IT" sz="1100" b="1">
                <a:effectLst>
                  <a:outerShdw blurRad="38100" dist="38100" dir="2700000" algn="tl">
                    <a:srgbClr val="000000">
                      <a:alpha val="43137"/>
                    </a:srgbClr>
                  </a:outerShdw>
                </a:effectLst>
              </a:rPr>
              <a:t>		</a:t>
            </a:r>
            <a:r>
              <a:rPr lang="it-IT" sz="1100">
                <a:effectLst>
                  <a:outerShdw blurRad="38100" dist="38100" dir="2700000" algn="tl">
                    <a:srgbClr val="000000">
                      <a:alpha val="43137"/>
                    </a:srgbClr>
                  </a:outerShdw>
                </a:effectLst>
              </a:rPr>
              <a:t>‘</a:t>
            </a:r>
            <a:r>
              <a:rPr lang="it-IT" sz="1100" err="1">
                <a:effectLst>
                  <a:outerShdw blurRad="38100" dist="38100" dir="2700000" algn="tl">
                    <a:srgbClr val="000000">
                      <a:alpha val="43137"/>
                    </a:srgbClr>
                  </a:outerShdw>
                </a:effectLst>
              </a:rPr>
              <a:t>quantity_to_deliver</a:t>
            </a:r>
            <a:r>
              <a:rPr lang="it-IT" sz="1100">
                <a:effectLst>
                  <a:outerShdw blurRad="38100" dist="38100" dir="2700000" algn="tl">
                    <a:srgbClr val="000000">
                      <a:alpha val="43137"/>
                    </a:srgbClr>
                  </a:outerShdw>
                </a:effectLst>
              </a:rPr>
              <a:t>’: </a:t>
            </a:r>
            <a:r>
              <a:rPr lang="it-IT" sz="1100" err="1"/>
              <a:t>quantity_value</a:t>
            </a:r>
            <a:endParaRPr lang="en-GB" sz="1100">
              <a:effectLst>
                <a:outerShdw blurRad="38100" dist="38100" dir="2700000" algn="tl">
                  <a:srgbClr val="000000">
                    <a:alpha val="43137"/>
                  </a:srgbClr>
                </a:outerShdw>
              </a:effectLst>
            </a:endParaRPr>
          </a:p>
          <a:p>
            <a:r>
              <a:rPr lang="en-GB" sz="1100" b="1"/>
              <a:t>	</a:t>
            </a:r>
          </a:p>
        </p:txBody>
      </p:sp>
    </p:spTree>
    <p:extLst>
      <p:ext uri="{BB962C8B-B14F-4D97-AF65-F5344CB8AC3E}">
        <p14:creationId xmlns:p14="http://schemas.microsoft.com/office/powerpoint/2010/main" val="4200933341"/>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794857-6702-0BFC-770C-5EC5A85D6951}"/>
              </a:ext>
            </a:extLst>
          </p:cNvPr>
          <p:cNvSpPr>
            <a:spLocks noGrp="1"/>
          </p:cNvSpPr>
          <p:nvPr>
            <p:ph type="title"/>
          </p:nvPr>
        </p:nvSpPr>
        <p:spPr/>
        <p:txBody>
          <a:bodyPr/>
          <a:lstStyle/>
          <a:p>
            <a:r>
              <a:rPr lang="it-IT">
                <a:solidFill>
                  <a:schemeClr val="bg1"/>
                </a:solidFill>
              </a:rPr>
              <a:t>Cosa rappresenta questo numero?</a:t>
            </a:r>
          </a:p>
        </p:txBody>
      </p:sp>
      <p:sp>
        <p:nvSpPr>
          <p:cNvPr id="3" name="Titolo 1">
            <a:extLst>
              <a:ext uri="{FF2B5EF4-FFF2-40B4-BE49-F238E27FC236}">
                <a16:creationId xmlns:a16="http://schemas.microsoft.com/office/drawing/2014/main" id="{7B3B50B2-85B4-B19C-9D47-E534E089D96B}"/>
              </a:ext>
            </a:extLst>
          </p:cNvPr>
          <p:cNvSpPr txBox="1">
            <a:spLocks/>
          </p:cNvSpPr>
          <p:nvPr/>
        </p:nvSpPr>
        <p:spPr bwMode="gray">
          <a:xfrm>
            <a:off x="508170" y="3109312"/>
            <a:ext cx="10995571" cy="140369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it-IT" sz="6000">
                <a:ln w="0"/>
                <a:solidFill>
                  <a:schemeClr val="tx1"/>
                </a:solidFill>
                <a:effectLst>
                  <a:outerShdw blurRad="38100" dist="19050" dir="2700000" algn="tl" rotWithShape="0">
                    <a:schemeClr val="dk1">
                      <a:alpha val="40000"/>
                    </a:schemeClr>
                  </a:outerShdw>
                </a:effectLst>
              </a:rPr>
              <a:t>~783.000.000.000</a:t>
            </a:r>
            <a:endParaRPr lang="it-IT" sz="6000">
              <a:ln w="0"/>
              <a:solidFill>
                <a:schemeClr val="tx1"/>
              </a:solidFill>
              <a:effectLst>
                <a:outerShdw blurRad="38100" dist="19050" dir="2700000" algn="tl" rotWithShape="0">
                  <a:prstClr val="black">
                    <a:alpha val="40000"/>
                  </a:prstClr>
                </a:outerShdw>
              </a:effectLst>
            </a:endParaRPr>
          </a:p>
        </p:txBody>
      </p:sp>
    </p:spTree>
    <p:extLst>
      <p:ext uri="{BB962C8B-B14F-4D97-AF65-F5344CB8AC3E}">
        <p14:creationId xmlns:p14="http://schemas.microsoft.com/office/powerpoint/2010/main" val="2842208090"/>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165568-39D2-6EB6-ABD6-6C840D1AF6CD}"/>
              </a:ext>
            </a:extLst>
          </p:cNvPr>
          <p:cNvSpPr>
            <a:spLocks noGrp="1"/>
          </p:cNvSpPr>
          <p:nvPr>
            <p:ph type="title"/>
          </p:nvPr>
        </p:nvSpPr>
        <p:spPr/>
        <p:txBody>
          <a:bodyPr/>
          <a:lstStyle/>
          <a:p>
            <a:r>
              <a:rPr lang="it-IT"/>
              <a:t>JWT (JSON Web Tokens)	</a:t>
            </a:r>
          </a:p>
        </p:txBody>
      </p:sp>
      <p:pic>
        <p:nvPicPr>
          <p:cNvPr id="5" name="Immagine 4">
            <a:extLst>
              <a:ext uri="{FF2B5EF4-FFF2-40B4-BE49-F238E27FC236}">
                <a16:creationId xmlns:a16="http://schemas.microsoft.com/office/drawing/2014/main" id="{F8AF1E5C-A80E-D01A-C4BC-36EC2A1AE5A7}"/>
              </a:ext>
            </a:extLst>
          </p:cNvPr>
          <p:cNvPicPr>
            <a:picLocks noChangeAspect="1"/>
          </p:cNvPicPr>
          <p:nvPr/>
        </p:nvPicPr>
        <p:blipFill>
          <a:blip r:embed="rId3"/>
          <a:stretch>
            <a:fillRect/>
          </a:stretch>
        </p:blipFill>
        <p:spPr>
          <a:xfrm>
            <a:off x="8370075" y="2919706"/>
            <a:ext cx="1650162" cy="1536792"/>
          </a:xfrm>
          <a:prstGeom prst="rect">
            <a:avLst/>
          </a:prstGeom>
        </p:spPr>
      </p:pic>
      <p:sp>
        <p:nvSpPr>
          <p:cNvPr id="8" name="CasellaDiTesto 7">
            <a:extLst>
              <a:ext uri="{FF2B5EF4-FFF2-40B4-BE49-F238E27FC236}">
                <a16:creationId xmlns:a16="http://schemas.microsoft.com/office/drawing/2014/main" id="{B3524AB6-6B70-2BD6-11A3-CA7FCF0B151D}"/>
              </a:ext>
            </a:extLst>
          </p:cNvPr>
          <p:cNvSpPr txBox="1"/>
          <p:nvPr/>
        </p:nvSpPr>
        <p:spPr>
          <a:xfrm>
            <a:off x="469726" y="2439077"/>
            <a:ext cx="6337474" cy="2970044"/>
          </a:xfrm>
          <a:prstGeom prst="rect">
            <a:avLst/>
          </a:prstGeom>
          <a:noFill/>
        </p:spPr>
        <p:txBody>
          <a:bodyPr wrap="square">
            <a:spAutoFit/>
          </a:bodyPr>
          <a:lstStyle/>
          <a:p>
            <a:pPr fontAlgn="base"/>
            <a:r>
              <a:rPr lang="it-IT" sz="1600" b="1"/>
              <a:t>Perché abbiamo usato JWT?</a:t>
            </a:r>
          </a:p>
          <a:p>
            <a:pPr fontAlgn="base"/>
            <a:endParaRPr lang="it-IT" sz="1600" b="1"/>
          </a:p>
          <a:p>
            <a:pPr marL="342900" indent="-342900" algn="just" fontAlgn="base">
              <a:buAutoNum type="arabicParenR"/>
            </a:pPr>
            <a:r>
              <a:rPr lang="it-IT" sz="1500"/>
              <a:t>Scalabilità</a:t>
            </a:r>
          </a:p>
          <a:p>
            <a:pPr marL="342900" indent="-342900" algn="just" fontAlgn="base">
              <a:buAutoNum type="arabicParenR"/>
            </a:pPr>
            <a:endParaRPr lang="it-IT" sz="1500"/>
          </a:p>
          <a:p>
            <a:pPr marL="342900" indent="-342900" algn="just" fontAlgn="base">
              <a:buAutoNum type="arabicParenR"/>
            </a:pPr>
            <a:r>
              <a:rPr lang="it-IT" sz="1500"/>
              <a:t>Sicurezza</a:t>
            </a:r>
          </a:p>
          <a:p>
            <a:pPr marL="342900" indent="-342900" algn="just" fontAlgn="base">
              <a:buAutoNum type="arabicParenR"/>
            </a:pPr>
            <a:endParaRPr lang="it-IT" sz="1500"/>
          </a:p>
          <a:p>
            <a:pPr marL="342900" indent="-342900" algn="just" fontAlgn="base">
              <a:buAutoNum type="arabicParenR"/>
            </a:pPr>
            <a:r>
              <a:rPr lang="it-IT" sz="1500"/>
              <a:t>Portabilità</a:t>
            </a:r>
          </a:p>
          <a:p>
            <a:pPr fontAlgn="base"/>
            <a:endParaRPr lang="it-IT" sz="1400" b="1"/>
          </a:p>
          <a:p>
            <a:pPr algn="ctr" fontAlgn="base"/>
            <a:endParaRPr lang="it-IT" sz="1100" b="1"/>
          </a:p>
          <a:p>
            <a:pPr algn="ctr" fontAlgn="base"/>
            <a:endParaRPr lang="it-IT" sz="1100" b="1"/>
          </a:p>
          <a:p>
            <a:pPr algn="ctr" fontAlgn="base"/>
            <a:r>
              <a:rPr lang="it-IT" sz="1100" b="1"/>
              <a:t>Esempio di Token: </a:t>
            </a:r>
            <a:r>
              <a:rPr lang="it-IT" sz="1100"/>
              <a:t>eyJhbGciOiJIUzI1NiIsInR5cCI6IkpXVCJ9.eyJzdWIiOiIxMjM0NTY3ODkwIiwibmFtZSI6IkpvaG4gRG9lIiwiaWF0IjoxNTE2MjM5MDIyfQ.SflKxwRJSMeKKF2QT4fwpMeJf36POk6yJV_adQssw5c</a:t>
            </a:r>
          </a:p>
          <a:p>
            <a:pPr algn="ctr" fontAlgn="base"/>
            <a:endParaRPr lang="it-IT" sz="1100" b="1"/>
          </a:p>
        </p:txBody>
      </p:sp>
      <p:pic>
        <p:nvPicPr>
          <p:cNvPr id="10" name="Immagine 9">
            <a:extLst>
              <a:ext uri="{FF2B5EF4-FFF2-40B4-BE49-F238E27FC236}">
                <a16:creationId xmlns:a16="http://schemas.microsoft.com/office/drawing/2014/main" id="{96B4FE12-9DC3-2188-3DF5-0D452DC6CC8B}"/>
              </a:ext>
            </a:extLst>
          </p:cNvPr>
          <p:cNvPicPr>
            <a:picLocks noChangeAspect="1"/>
          </p:cNvPicPr>
          <p:nvPr/>
        </p:nvPicPr>
        <p:blipFill>
          <a:blip r:embed="rId4"/>
          <a:stretch>
            <a:fillRect/>
          </a:stretch>
        </p:blipFill>
        <p:spPr>
          <a:xfrm>
            <a:off x="8387366" y="4537778"/>
            <a:ext cx="1615580" cy="518205"/>
          </a:xfrm>
          <a:prstGeom prst="rect">
            <a:avLst/>
          </a:prstGeom>
        </p:spPr>
      </p:pic>
    </p:spTree>
    <p:extLst>
      <p:ext uri="{BB962C8B-B14F-4D97-AF65-F5344CB8AC3E}">
        <p14:creationId xmlns:p14="http://schemas.microsoft.com/office/powerpoint/2010/main" val="3665797309"/>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Connettore 2 37">
            <a:extLst>
              <a:ext uri="{FF2B5EF4-FFF2-40B4-BE49-F238E27FC236}">
                <a16:creationId xmlns:a16="http://schemas.microsoft.com/office/drawing/2014/main" id="{BB8BAD8E-BB9B-53A9-F450-EF5BE136C213}"/>
              </a:ext>
            </a:extLst>
          </p:cNvPr>
          <p:cNvCxnSpPr>
            <a:cxnSpLocks/>
          </p:cNvCxnSpPr>
          <p:nvPr/>
        </p:nvCxnSpPr>
        <p:spPr>
          <a:xfrm>
            <a:off x="3694514" y="4850812"/>
            <a:ext cx="0" cy="702932"/>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6F3C9DEA-9988-6C5B-95DA-56DE49EEC351}"/>
              </a:ext>
            </a:extLst>
          </p:cNvPr>
          <p:cNvCxnSpPr>
            <a:cxnSpLocks/>
          </p:cNvCxnSpPr>
          <p:nvPr/>
        </p:nvCxnSpPr>
        <p:spPr>
          <a:xfrm>
            <a:off x="3043558" y="4137127"/>
            <a:ext cx="0" cy="702932"/>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6D2EFA8B-A7CF-8159-E6E0-F01A0F87FB29}"/>
              </a:ext>
            </a:extLst>
          </p:cNvPr>
          <p:cNvCxnSpPr>
            <a:cxnSpLocks/>
          </p:cNvCxnSpPr>
          <p:nvPr/>
        </p:nvCxnSpPr>
        <p:spPr>
          <a:xfrm>
            <a:off x="2358885" y="3429000"/>
            <a:ext cx="0" cy="702932"/>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5FDA9BE0-74E0-DE55-CD89-C83CF26FF8AB}"/>
              </a:ext>
            </a:extLst>
          </p:cNvPr>
          <p:cNvCxnSpPr>
            <a:cxnSpLocks/>
          </p:cNvCxnSpPr>
          <p:nvPr/>
        </p:nvCxnSpPr>
        <p:spPr>
          <a:xfrm>
            <a:off x="4447710" y="2558586"/>
            <a:ext cx="0" cy="702932"/>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019F744A-E5B8-07AC-33C9-3187098BA55A}"/>
              </a:ext>
            </a:extLst>
          </p:cNvPr>
          <p:cNvCxnSpPr>
            <a:cxnSpLocks/>
          </p:cNvCxnSpPr>
          <p:nvPr/>
        </p:nvCxnSpPr>
        <p:spPr>
          <a:xfrm>
            <a:off x="1638055" y="2538108"/>
            <a:ext cx="0" cy="702932"/>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8EF4B833-04F9-53F2-8CB6-1541C4AC75A6}"/>
              </a:ext>
            </a:extLst>
          </p:cNvPr>
          <p:cNvSpPr>
            <a:spLocks noGrp="1"/>
          </p:cNvSpPr>
          <p:nvPr>
            <p:ph type="title"/>
          </p:nvPr>
        </p:nvSpPr>
        <p:spPr/>
        <p:txBody>
          <a:bodyPr/>
          <a:lstStyle/>
          <a:p>
            <a:r>
              <a:rPr lang="it-IT" err="1"/>
              <a:t>Prophet</a:t>
            </a:r>
            <a:r>
              <a:rPr lang="it-IT"/>
              <a:t> (Creazione dati sintetici)</a:t>
            </a:r>
          </a:p>
        </p:txBody>
      </p:sp>
      <p:pic>
        <p:nvPicPr>
          <p:cNvPr id="2052" name="Picture 4" descr="How to Draw a Restaurant - Easy Drawing Tutorial For Kids">
            <a:extLst>
              <a:ext uri="{FF2B5EF4-FFF2-40B4-BE49-F238E27FC236}">
                <a16:creationId xmlns:a16="http://schemas.microsoft.com/office/drawing/2014/main" id="{8459003B-5823-29BF-B2C6-0CD681D04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6561" y="3650131"/>
            <a:ext cx="914315" cy="914315"/>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E1542274-0622-0199-CB48-FA46ED96267C}"/>
              </a:ext>
            </a:extLst>
          </p:cNvPr>
          <p:cNvPicPr>
            <a:picLocks noChangeAspect="1"/>
          </p:cNvPicPr>
          <p:nvPr/>
        </p:nvPicPr>
        <p:blipFill>
          <a:blip r:embed="rId4">
            <a:duotone>
              <a:schemeClr val="accent3">
                <a:shade val="45000"/>
                <a:satMod val="135000"/>
              </a:schemeClr>
              <a:prstClr val="white"/>
            </a:duotone>
          </a:blip>
          <a:stretch>
            <a:fillRect/>
          </a:stretch>
        </p:blipFill>
        <p:spPr>
          <a:xfrm>
            <a:off x="8573652" y="2636382"/>
            <a:ext cx="493899" cy="448999"/>
          </a:xfrm>
          <a:prstGeom prst="rect">
            <a:avLst/>
          </a:prstGeom>
        </p:spPr>
      </p:pic>
      <p:pic>
        <p:nvPicPr>
          <p:cNvPr id="2058" name="Picture 10" descr="icona del profilo utente 2318271 Arte vettoriale a Vecteezy">
            <a:extLst>
              <a:ext uri="{FF2B5EF4-FFF2-40B4-BE49-F238E27FC236}">
                <a16:creationId xmlns:a16="http://schemas.microsoft.com/office/drawing/2014/main" id="{CB623C12-BBF9-E1CB-E7D1-3188BDCDA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2894" y="4004007"/>
            <a:ext cx="560439" cy="56043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ttore 2 7">
            <a:extLst>
              <a:ext uri="{FF2B5EF4-FFF2-40B4-BE49-F238E27FC236}">
                <a16:creationId xmlns:a16="http://schemas.microsoft.com/office/drawing/2014/main" id="{DC0F94C6-FC38-2F92-1B79-64DE72157CBD}"/>
              </a:ext>
            </a:extLst>
          </p:cNvPr>
          <p:cNvCxnSpPr>
            <a:stCxn id="2058" idx="3"/>
            <a:endCxn id="2052" idx="1"/>
          </p:cNvCxnSpPr>
          <p:nvPr/>
        </p:nvCxnSpPr>
        <p:spPr>
          <a:xfrm flipV="1">
            <a:off x="7163333" y="4107289"/>
            <a:ext cx="783228" cy="1769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EC4BF044-ED28-3ABB-14A4-01C81A96E703}"/>
              </a:ext>
            </a:extLst>
          </p:cNvPr>
          <p:cNvSpPr txBox="1"/>
          <p:nvPr/>
        </p:nvSpPr>
        <p:spPr>
          <a:xfrm rot="20861763">
            <a:off x="7144453" y="3976482"/>
            <a:ext cx="783228" cy="261610"/>
          </a:xfrm>
          <a:prstGeom prst="rect">
            <a:avLst/>
          </a:prstGeom>
          <a:noFill/>
        </p:spPr>
        <p:txBody>
          <a:bodyPr wrap="square">
            <a:spAutoFit/>
          </a:bodyPr>
          <a:lstStyle/>
          <a:p>
            <a:r>
              <a:rPr lang="it-IT" sz="1100" b="1"/>
              <a:t>Possiede</a:t>
            </a:r>
            <a:endParaRPr lang="en-GB" sz="1100" b="1"/>
          </a:p>
        </p:txBody>
      </p:sp>
      <p:sp>
        <p:nvSpPr>
          <p:cNvPr id="12" name="CasellaDiTesto 11">
            <a:extLst>
              <a:ext uri="{FF2B5EF4-FFF2-40B4-BE49-F238E27FC236}">
                <a16:creationId xmlns:a16="http://schemas.microsoft.com/office/drawing/2014/main" id="{3163EBF2-8100-A2C4-0B36-60FEB03DD350}"/>
              </a:ext>
            </a:extLst>
          </p:cNvPr>
          <p:cNvSpPr txBox="1"/>
          <p:nvPr/>
        </p:nvSpPr>
        <p:spPr>
          <a:xfrm>
            <a:off x="432840" y="5539046"/>
            <a:ext cx="1035627" cy="261610"/>
          </a:xfrm>
          <a:prstGeom prst="rect">
            <a:avLst/>
          </a:prstGeom>
          <a:noFill/>
        </p:spPr>
        <p:txBody>
          <a:bodyPr wrap="square">
            <a:spAutoFit/>
          </a:bodyPr>
          <a:lstStyle/>
          <a:p>
            <a:pPr algn="ctr"/>
            <a:r>
              <a:rPr lang="it-IT" sz="1100" b="1"/>
              <a:t>0</a:t>
            </a:r>
            <a:endParaRPr lang="en-GB" sz="1100" b="1"/>
          </a:p>
        </p:txBody>
      </p:sp>
      <p:pic>
        <p:nvPicPr>
          <p:cNvPr id="13" name="Immagine 12">
            <a:extLst>
              <a:ext uri="{FF2B5EF4-FFF2-40B4-BE49-F238E27FC236}">
                <a16:creationId xmlns:a16="http://schemas.microsoft.com/office/drawing/2014/main" id="{6835CDF4-EAD9-6381-6158-B1C2D1068BC0}"/>
              </a:ext>
            </a:extLst>
          </p:cNvPr>
          <p:cNvPicPr>
            <a:picLocks noChangeAspect="1"/>
          </p:cNvPicPr>
          <p:nvPr/>
        </p:nvPicPr>
        <p:blipFill>
          <a:blip r:embed="rId4">
            <a:duotone>
              <a:schemeClr val="accent3">
                <a:shade val="45000"/>
                <a:satMod val="135000"/>
              </a:schemeClr>
              <a:prstClr val="white"/>
            </a:duotone>
          </a:blip>
          <a:stretch>
            <a:fillRect/>
          </a:stretch>
        </p:blipFill>
        <p:spPr>
          <a:xfrm>
            <a:off x="9414310" y="4648317"/>
            <a:ext cx="493899" cy="448999"/>
          </a:xfrm>
          <a:prstGeom prst="rect">
            <a:avLst/>
          </a:prstGeom>
        </p:spPr>
      </p:pic>
      <p:pic>
        <p:nvPicPr>
          <p:cNvPr id="14" name="Immagine 13">
            <a:extLst>
              <a:ext uri="{FF2B5EF4-FFF2-40B4-BE49-F238E27FC236}">
                <a16:creationId xmlns:a16="http://schemas.microsoft.com/office/drawing/2014/main" id="{20F4673C-74B6-1AE3-5576-4B8B82BB2576}"/>
              </a:ext>
            </a:extLst>
          </p:cNvPr>
          <p:cNvPicPr>
            <a:picLocks noChangeAspect="1"/>
          </p:cNvPicPr>
          <p:nvPr/>
        </p:nvPicPr>
        <p:blipFill>
          <a:blip r:embed="rId4">
            <a:duotone>
              <a:schemeClr val="accent4">
                <a:shade val="45000"/>
                <a:satMod val="135000"/>
              </a:schemeClr>
              <a:prstClr val="white"/>
            </a:duotone>
          </a:blip>
          <a:stretch>
            <a:fillRect/>
          </a:stretch>
        </p:blipFill>
        <p:spPr>
          <a:xfrm>
            <a:off x="9562263" y="3419046"/>
            <a:ext cx="493899" cy="448999"/>
          </a:xfrm>
          <a:prstGeom prst="rect">
            <a:avLst/>
          </a:prstGeom>
        </p:spPr>
      </p:pic>
      <p:sp>
        <p:nvSpPr>
          <p:cNvPr id="15" name="CasellaDiTesto 14">
            <a:extLst>
              <a:ext uri="{FF2B5EF4-FFF2-40B4-BE49-F238E27FC236}">
                <a16:creationId xmlns:a16="http://schemas.microsoft.com/office/drawing/2014/main" id="{1972DF0D-7AD7-D669-777B-0CD07E8219AC}"/>
              </a:ext>
            </a:extLst>
          </p:cNvPr>
          <p:cNvSpPr txBox="1"/>
          <p:nvPr/>
        </p:nvSpPr>
        <p:spPr>
          <a:xfrm>
            <a:off x="8302787" y="3032355"/>
            <a:ext cx="1035627" cy="261610"/>
          </a:xfrm>
          <a:prstGeom prst="rect">
            <a:avLst/>
          </a:prstGeom>
          <a:noFill/>
        </p:spPr>
        <p:txBody>
          <a:bodyPr wrap="square">
            <a:spAutoFit/>
          </a:bodyPr>
          <a:lstStyle/>
          <a:p>
            <a:pPr algn="ctr"/>
            <a:r>
              <a:rPr lang="it-IT" sz="1100" b="1"/>
              <a:t>Tonno</a:t>
            </a:r>
            <a:endParaRPr lang="en-GB" sz="1100" b="1"/>
          </a:p>
        </p:txBody>
      </p:sp>
      <p:sp>
        <p:nvSpPr>
          <p:cNvPr id="16" name="CasellaDiTesto 15">
            <a:extLst>
              <a:ext uri="{FF2B5EF4-FFF2-40B4-BE49-F238E27FC236}">
                <a16:creationId xmlns:a16="http://schemas.microsoft.com/office/drawing/2014/main" id="{C8E5CBE1-37D5-CB74-208B-B6DCEDB5875F}"/>
              </a:ext>
            </a:extLst>
          </p:cNvPr>
          <p:cNvSpPr txBox="1"/>
          <p:nvPr/>
        </p:nvSpPr>
        <p:spPr>
          <a:xfrm>
            <a:off x="9143445" y="5097316"/>
            <a:ext cx="1035627" cy="261610"/>
          </a:xfrm>
          <a:prstGeom prst="rect">
            <a:avLst/>
          </a:prstGeom>
          <a:noFill/>
        </p:spPr>
        <p:txBody>
          <a:bodyPr wrap="square">
            <a:spAutoFit/>
          </a:bodyPr>
          <a:lstStyle/>
          <a:p>
            <a:pPr algn="ctr"/>
            <a:r>
              <a:rPr lang="it-IT" sz="1100" b="1"/>
              <a:t>Tonno</a:t>
            </a:r>
            <a:endParaRPr lang="en-GB" sz="1100" b="1"/>
          </a:p>
        </p:txBody>
      </p:sp>
      <p:sp>
        <p:nvSpPr>
          <p:cNvPr id="17" name="CasellaDiTesto 16">
            <a:extLst>
              <a:ext uri="{FF2B5EF4-FFF2-40B4-BE49-F238E27FC236}">
                <a16:creationId xmlns:a16="http://schemas.microsoft.com/office/drawing/2014/main" id="{C8EE447B-047F-1EE8-8FB8-8821CCB49850}"/>
              </a:ext>
            </a:extLst>
          </p:cNvPr>
          <p:cNvSpPr txBox="1"/>
          <p:nvPr/>
        </p:nvSpPr>
        <p:spPr>
          <a:xfrm>
            <a:off x="9291398" y="3827284"/>
            <a:ext cx="1035627" cy="261610"/>
          </a:xfrm>
          <a:prstGeom prst="rect">
            <a:avLst/>
          </a:prstGeom>
          <a:noFill/>
        </p:spPr>
        <p:txBody>
          <a:bodyPr wrap="square">
            <a:spAutoFit/>
          </a:bodyPr>
          <a:lstStyle/>
          <a:p>
            <a:pPr algn="ctr"/>
            <a:r>
              <a:rPr lang="it-IT" sz="1100" b="1"/>
              <a:t>Patate</a:t>
            </a:r>
            <a:endParaRPr lang="en-GB" sz="1100" b="1"/>
          </a:p>
        </p:txBody>
      </p:sp>
      <p:sp>
        <p:nvSpPr>
          <p:cNvPr id="18" name="Ovale 17">
            <a:extLst>
              <a:ext uri="{FF2B5EF4-FFF2-40B4-BE49-F238E27FC236}">
                <a16:creationId xmlns:a16="http://schemas.microsoft.com/office/drawing/2014/main" id="{7FF378FC-2850-B320-13B0-A856A258389E}"/>
              </a:ext>
            </a:extLst>
          </p:cNvPr>
          <p:cNvSpPr/>
          <p:nvPr/>
        </p:nvSpPr>
        <p:spPr>
          <a:xfrm>
            <a:off x="7953629" y="2347523"/>
            <a:ext cx="2592001" cy="3536809"/>
          </a:xfrm>
          <a:prstGeom prst="ellipse">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5E31F1D5-BEF2-CF4A-4A08-184F0F0A611A}"/>
              </a:ext>
            </a:extLst>
          </p:cNvPr>
          <p:cNvSpPr txBox="1"/>
          <p:nvPr/>
        </p:nvSpPr>
        <p:spPr>
          <a:xfrm>
            <a:off x="8731815" y="5880619"/>
            <a:ext cx="1035627" cy="261610"/>
          </a:xfrm>
          <a:prstGeom prst="rect">
            <a:avLst/>
          </a:prstGeom>
          <a:noFill/>
        </p:spPr>
        <p:txBody>
          <a:bodyPr wrap="square">
            <a:spAutoFit/>
          </a:bodyPr>
          <a:lstStyle/>
          <a:p>
            <a:pPr algn="ctr"/>
            <a:r>
              <a:rPr lang="it-IT" sz="1100" b="1"/>
              <a:t>Ristorante 1</a:t>
            </a:r>
            <a:endParaRPr lang="en-GB" sz="1100" b="1"/>
          </a:p>
        </p:txBody>
      </p:sp>
      <p:cxnSp>
        <p:nvCxnSpPr>
          <p:cNvPr id="21" name="Connettore 2 20">
            <a:extLst>
              <a:ext uri="{FF2B5EF4-FFF2-40B4-BE49-F238E27FC236}">
                <a16:creationId xmlns:a16="http://schemas.microsoft.com/office/drawing/2014/main" id="{5BF4C3E1-B5B4-B9B5-0A45-05995369AA26}"/>
              </a:ext>
            </a:extLst>
          </p:cNvPr>
          <p:cNvCxnSpPr>
            <a:cxnSpLocks/>
            <a:endCxn id="2052" idx="0"/>
          </p:cNvCxnSpPr>
          <p:nvPr/>
        </p:nvCxnSpPr>
        <p:spPr>
          <a:xfrm flipH="1">
            <a:off x="8403719" y="3415681"/>
            <a:ext cx="169933" cy="2344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DBA2F5BE-F358-1140-A3AA-52A0CC485FD9}"/>
              </a:ext>
            </a:extLst>
          </p:cNvPr>
          <p:cNvCxnSpPr>
            <a:cxnSpLocks/>
          </p:cNvCxnSpPr>
          <p:nvPr/>
        </p:nvCxnSpPr>
        <p:spPr>
          <a:xfrm flipH="1" flipV="1">
            <a:off x="8776889" y="4560659"/>
            <a:ext cx="376633" cy="25338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DBF12703-C3E4-4DDB-805F-2C3D7B47BA48}"/>
              </a:ext>
            </a:extLst>
          </p:cNvPr>
          <p:cNvCxnSpPr>
            <a:cxnSpLocks/>
          </p:cNvCxnSpPr>
          <p:nvPr/>
        </p:nvCxnSpPr>
        <p:spPr>
          <a:xfrm flipH="1">
            <a:off x="8914954" y="3827284"/>
            <a:ext cx="498625" cy="21405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 name="Connettore 2 3">
            <a:extLst>
              <a:ext uri="{FF2B5EF4-FFF2-40B4-BE49-F238E27FC236}">
                <a16:creationId xmlns:a16="http://schemas.microsoft.com/office/drawing/2014/main" id="{A7E4056D-662C-6DDA-4DD2-BFDC0B0294C2}"/>
              </a:ext>
            </a:extLst>
          </p:cNvPr>
          <p:cNvCxnSpPr/>
          <p:nvPr/>
        </p:nvCxnSpPr>
        <p:spPr>
          <a:xfrm>
            <a:off x="377687" y="5575852"/>
            <a:ext cx="469127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Connettore 2 6">
            <a:extLst>
              <a:ext uri="{FF2B5EF4-FFF2-40B4-BE49-F238E27FC236}">
                <a16:creationId xmlns:a16="http://schemas.microsoft.com/office/drawing/2014/main" id="{7D6C2EF1-1CF6-D495-BCF9-CA74B19A0844}"/>
              </a:ext>
            </a:extLst>
          </p:cNvPr>
          <p:cNvCxnSpPr/>
          <p:nvPr/>
        </p:nvCxnSpPr>
        <p:spPr>
          <a:xfrm flipV="1">
            <a:off x="1023730" y="2226365"/>
            <a:ext cx="0" cy="39158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42F58D62-45B0-B804-23A0-C5160366E951}"/>
              </a:ext>
            </a:extLst>
          </p:cNvPr>
          <p:cNvCxnSpPr/>
          <p:nvPr/>
        </p:nvCxnSpPr>
        <p:spPr>
          <a:xfrm>
            <a:off x="526774" y="2544412"/>
            <a:ext cx="4542183"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9" name="Ovale 8">
            <a:extLst>
              <a:ext uri="{FF2B5EF4-FFF2-40B4-BE49-F238E27FC236}">
                <a16:creationId xmlns:a16="http://schemas.microsoft.com/office/drawing/2014/main" id="{A560F1AF-0A64-90F0-2B45-7298E53AC897}"/>
              </a:ext>
            </a:extLst>
          </p:cNvPr>
          <p:cNvSpPr/>
          <p:nvPr/>
        </p:nvSpPr>
        <p:spPr>
          <a:xfrm>
            <a:off x="1548604" y="2760877"/>
            <a:ext cx="178903" cy="196889"/>
          </a:xfrm>
          <a:prstGeom prst="ellipse">
            <a:avLst/>
          </a:prstGeom>
          <a:solidFill>
            <a:schemeClr val="accent3">
              <a:lumMod val="60000"/>
              <a:lumOff val="40000"/>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B5777ED2-CC36-EE41-F467-40CFD610C6F8}"/>
              </a:ext>
            </a:extLst>
          </p:cNvPr>
          <p:cNvSpPr/>
          <p:nvPr/>
        </p:nvSpPr>
        <p:spPr>
          <a:xfrm>
            <a:off x="2269434" y="3671156"/>
            <a:ext cx="178903" cy="196889"/>
          </a:xfrm>
          <a:prstGeom prst="ellipse">
            <a:avLst/>
          </a:prstGeom>
          <a:solidFill>
            <a:schemeClr val="accent3">
              <a:lumMod val="60000"/>
              <a:lumOff val="40000"/>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03D1E06B-5A01-5332-1A30-75C347322039}"/>
              </a:ext>
            </a:extLst>
          </p:cNvPr>
          <p:cNvSpPr/>
          <p:nvPr/>
        </p:nvSpPr>
        <p:spPr>
          <a:xfrm>
            <a:off x="2956892" y="4382419"/>
            <a:ext cx="178903" cy="196889"/>
          </a:xfrm>
          <a:prstGeom prst="ellipse">
            <a:avLst/>
          </a:prstGeom>
          <a:solidFill>
            <a:schemeClr val="accent3">
              <a:lumMod val="60000"/>
              <a:lumOff val="40000"/>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7B8A0B64-6902-8EAF-896F-AE7846F68C2A}"/>
              </a:ext>
            </a:extLst>
          </p:cNvPr>
          <p:cNvSpPr/>
          <p:nvPr/>
        </p:nvSpPr>
        <p:spPr>
          <a:xfrm>
            <a:off x="3605063" y="5103834"/>
            <a:ext cx="178903" cy="196889"/>
          </a:xfrm>
          <a:prstGeom prst="ellipse">
            <a:avLst/>
          </a:prstGeom>
          <a:solidFill>
            <a:schemeClr val="accent3">
              <a:lumMod val="60000"/>
              <a:lumOff val="40000"/>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D45196BE-009A-3D85-A87D-EBE52B4C25E2}"/>
              </a:ext>
            </a:extLst>
          </p:cNvPr>
          <p:cNvSpPr/>
          <p:nvPr/>
        </p:nvSpPr>
        <p:spPr>
          <a:xfrm>
            <a:off x="4358259" y="2739067"/>
            <a:ext cx="178903" cy="196889"/>
          </a:xfrm>
          <a:prstGeom prst="ellipse">
            <a:avLst/>
          </a:prstGeom>
          <a:solidFill>
            <a:schemeClr val="accent3">
              <a:lumMod val="60000"/>
              <a:lumOff val="40000"/>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1" name="Connettore diritto 40">
            <a:extLst>
              <a:ext uri="{FF2B5EF4-FFF2-40B4-BE49-F238E27FC236}">
                <a16:creationId xmlns:a16="http://schemas.microsoft.com/office/drawing/2014/main" id="{96A603C8-8F73-6439-DF3A-0C07B0C996D9}"/>
              </a:ext>
            </a:extLst>
          </p:cNvPr>
          <p:cNvCxnSpPr/>
          <p:nvPr/>
        </p:nvCxnSpPr>
        <p:spPr>
          <a:xfrm>
            <a:off x="1638055" y="2636382"/>
            <a:ext cx="2056459" cy="2722544"/>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a:extLst>
              <a:ext uri="{FF2B5EF4-FFF2-40B4-BE49-F238E27FC236}">
                <a16:creationId xmlns:a16="http://schemas.microsoft.com/office/drawing/2014/main" id="{B44E9DD0-E6A6-1F7E-8817-6BDDDB3D6299}"/>
              </a:ext>
            </a:extLst>
          </p:cNvPr>
          <p:cNvCxnSpPr>
            <a:cxnSpLocks/>
            <a:endCxn id="28" idx="0"/>
          </p:cNvCxnSpPr>
          <p:nvPr/>
        </p:nvCxnSpPr>
        <p:spPr>
          <a:xfrm flipV="1">
            <a:off x="3694514" y="2739067"/>
            <a:ext cx="753197" cy="2619859"/>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47" name="CasellaDiTesto 46">
            <a:extLst>
              <a:ext uri="{FF2B5EF4-FFF2-40B4-BE49-F238E27FC236}">
                <a16:creationId xmlns:a16="http://schemas.microsoft.com/office/drawing/2014/main" id="{E0E5640F-8EEB-6D8D-8A3A-8E4D844B343E}"/>
              </a:ext>
            </a:extLst>
          </p:cNvPr>
          <p:cNvSpPr txBox="1"/>
          <p:nvPr/>
        </p:nvSpPr>
        <p:spPr>
          <a:xfrm>
            <a:off x="4071112" y="5575852"/>
            <a:ext cx="1035627" cy="261610"/>
          </a:xfrm>
          <a:prstGeom prst="rect">
            <a:avLst/>
          </a:prstGeom>
          <a:noFill/>
        </p:spPr>
        <p:txBody>
          <a:bodyPr wrap="square">
            <a:spAutoFit/>
          </a:bodyPr>
          <a:lstStyle/>
          <a:p>
            <a:pPr algn="ctr"/>
            <a:r>
              <a:rPr lang="it-IT" sz="1100" b="1"/>
              <a:t>Tempo</a:t>
            </a:r>
            <a:endParaRPr lang="en-GB" sz="1100" b="1"/>
          </a:p>
        </p:txBody>
      </p:sp>
      <p:sp>
        <p:nvSpPr>
          <p:cNvPr id="48" name="CasellaDiTesto 47">
            <a:extLst>
              <a:ext uri="{FF2B5EF4-FFF2-40B4-BE49-F238E27FC236}">
                <a16:creationId xmlns:a16="http://schemas.microsoft.com/office/drawing/2014/main" id="{60AA1E52-9A22-8A14-4607-4BFD70BB0482}"/>
              </a:ext>
            </a:extLst>
          </p:cNvPr>
          <p:cNvSpPr txBox="1"/>
          <p:nvPr/>
        </p:nvSpPr>
        <p:spPr>
          <a:xfrm>
            <a:off x="88113" y="3078521"/>
            <a:ext cx="1035627" cy="261610"/>
          </a:xfrm>
          <a:prstGeom prst="rect">
            <a:avLst/>
          </a:prstGeom>
          <a:noFill/>
        </p:spPr>
        <p:txBody>
          <a:bodyPr wrap="square">
            <a:spAutoFit/>
          </a:bodyPr>
          <a:lstStyle/>
          <a:p>
            <a:pPr algn="ctr"/>
            <a:r>
              <a:rPr lang="it-IT" sz="1100" b="1"/>
              <a:t>Quantità</a:t>
            </a:r>
            <a:endParaRPr lang="en-GB" sz="1100" b="1"/>
          </a:p>
        </p:txBody>
      </p:sp>
      <p:sp>
        <p:nvSpPr>
          <p:cNvPr id="50" name="CasellaDiTesto 49">
            <a:extLst>
              <a:ext uri="{FF2B5EF4-FFF2-40B4-BE49-F238E27FC236}">
                <a16:creationId xmlns:a16="http://schemas.microsoft.com/office/drawing/2014/main" id="{FE0861F5-FFD8-D297-F873-147E1F45DFC1}"/>
              </a:ext>
            </a:extLst>
          </p:cNvPr>
          <p:cNvSpPr txBox="1"/>
          <p:nvPr/>
        </p:nvSpPr>
        <p:spPr>
          <a:xfrm>
            <a:off x="88112" y="2081258"/>
            <a:ext cx="1035627" cy="430887"/>
          </a:xfrm>
          <a:prstGeom prst="rect">
            <a:avLst/>
          </a:prstGeom>
          <a:noFill/>
        </p:spPr>
        <p:txBody>
          <a:bodyPr wrap="square">
            <a:spAutoFit/>
          </a:bodyPr>
          <a:lstStyle/>
          <a:p>
            <a:pPr algn="ctr"/>
            <a:r>
              <a:rPr lang="it-IT" sz="1100" b="1"/>
              <a:t>Capacità</a:t>
            </a:r>
          </a:p>
          <a:p>
            <a:pPr algn="ctr"/>
            <a:r>
              <a:rPr lang="it-IT" sz="1100" b="1"/>
              <a:t>Massima</a:t>
            </a:r>
            <a:endParaRPr lang="en-GB" sz="1100" b="1"/>
          </a:p>
        </p:txBody>
      </p:sp>
      <p:sp>
        <p:nvSpPr>
          <p:cNvPr id="51" name="CasellaDiTesto 50">
            <a:extLst>
              <a:ext uri="{FF2B5EF4-FFF2-40B4-BE49-F238E27FC236}">
                <a16:creationId xmlns:a16="http://schemas.microsoft.com/office/drawing/2014/main" id="{0B5DE36A-A24A-03A7-DB76-082E4317ABD6}"/>
              </a:ext>
            </a:extLst>
          </p:cNvPr>
          <p:cNvSpPr txBox="1"/>
          <p:nvPr/>
        </p:nvSpPr>
        <p:spPr>
          <a:xfrm>
            <a:off x="6517699" y="4633264"/>
            <a:ext cx="1035627" cy="430887"/>
          </a:xfrm>
          <a:prstGeom prst="rect">
            <a:avLst/>
          </a:prstGeom>
          <a:noFill/>
        </p:spPr>
        <p:txBody>
          <a:bodyPr wrap="square">
            <a:spAutoFit/>
          </a:bodyPr>
          <a:lstStyle/>
          <a:p>
            <a:pPr algn="ctr"/>
            <a:r>
              <a:rPr lang="it-IT" sz="1100" b="1"/>
              <a:t>Utente</a:t>
            </a:r>
          </a:p>
          <a:p>
            <a:pPr algn="ctr"/>
            <a:r>
              <a:rPr lang="it-IT" sz="1100" b="1"/>
              <a:t>(Ristoratore)</a:t>
            </a:r>
            <a:endParaRPr lang="en-GB" sz="1100" b="1"/>
          </a:p>
        </p:txBody>
      </p:sp>
    </p:spTree>
    <p:extLst>
      <p:ext uri="{BB962C8B-B14F-4D97-AF65-F5344CB8AC3E}">
        <p14:creationId xmlns:p14="http://schemas.microsoft.com/office/powerpoint/2010/main" val="126923785"/>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Immagine 55">
            <a:extLst>
              <a:ext uri="{FF2B5EF4-FFF2-40B4-BE49-F238E27FC236}">
                <a16:creationId xmlns:a16="http://schemas.microsoft.com/office/drawing/2014/main" id="{B0934F47-9012-867B-BBE6-250EC94D805B}"/>
              </a:ext>
            </a:extLst>
          </p:cNvPr>
          <p:cNvPicPr>
            <a:picLocks noChangeAspect="1"/>
          </p:cNvPicPr>
          <p:nvPr/>
        </p:nvPicPr>
        <p:blipFill>
          <a:blip r:embed="rId3"/>
          <a:stretch>
            <a:fillRect/>
          </a:stretch>
        </p:blipFill>
        <p:spPr>
          <a:xfrm>
            <a:off x="950451" y="4451919"/>
            <a:ext cx="3555254" cy="2406081"/>
          </a:xfrm>
          <a:prstGeom prst="rect">
            <a:avLst/>
          </a:prstGeom>
        </p:spPr>
      </p:pic>
      <p:sp>
        <p:nvSpPr>
          <p:cNvPr id="2" name="Titolo 1">
            <a:extLst>
              <a:ext uri="{FF2B5EF4-FFF2-40B4-BE49-F238E27FC236}">
                <a16:creationId xmlns:a16="http://schemas.microsoft.com/office/drawing/2014/main" id="{8EF4B833-04F9-53F2-8CB6-1541C4AC75A6}"/>
              </a:ext>
            </a:extLst>
          </p:cNvPr>
          <p:cNvSpPr>
            <a:spLocks noGrp="1"/>
          </p:cNvSpPr>
          <p:nvPr>
            <p:ph type="title"/>
          </p:nvPr>
        </p:nvSpPr>
        <p:spPr/>
        <p:txBody>
          <a:bodyPr/>
          <a:lstStyle/>
          <a:p>
            <a:r>
              <a:rPr lang="it-IT" err="1"/>
              <a:t>Prophet</a:t>
            </a:r>
            <a:r>
              <a:rPr lang="it-IT"/>
              <a:t> (Previsione fornitura)</a:t>
            </a:r>
          </a:p>
        </p:txBody>
      </p:sp>
      <p:pic>
        <p:nvPicPr>
          <p:cNvPr id="2052" name="Picture 4" descr="How to Draw a Restaurant - Easy Drawing Tutorial For Kids">
            <a:extLst>
              <a:ext uri="{FF2B5EF4-FFF2-40B4-BE49-F238E27FC236}">
                <a16:creationId xmlns:a16="http://schemas.microsoft.com/office/drawing/2014/main" id="{8459003B-5823-29BF-B2C6-0CD681D04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561" y="3650131"/>
            <a:ext cx="914315" cy="914315"/>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E1542274-0622-0199-CB48-FA46ED96267C}"/>
              </a:ext>
            </a:extLst>
          </p:cNvPr>
          <p:cNvPicPr>
            <a:picLocks noChangeAspect="1"/>
          </p:cNvPicPr>
          <p:nvPr/>
        </p:nvPicPr>
        <p:blipFill>
          <a:blip r:embed="rId5">
            <a:duotone>
              <a:schemeClr val="accent3">
                <a:shade val="45000"/>
                <a:satMod val="135000"/>
              </a:schemeClr>
              <a:prstClr val="white"/>
            </a:duotone>
          </a:blip>
          <a:stretch>
            <a:fillRect/>
          </a:stretch>
        </p:blipFill>
        <p:spPr>
          <a:xfrm>
            <a:off x="8573652" y="2636382"/>
            <a:ext cx="493899" cy="448999"/>
          </a:xfrm>
          <a:prstGeom prst="rect">
            <a:avLst/>
          </a:prstGeom>
        </p:spPr>
      </p:pic>
      <p:pic>
        <p:nvPicPr>
          <p:cNvPr id="2058" name="Picture 10" descr="icona del profilo utente 2318271 Arte vettoriale a Vecteezy">
            <a:extLst>
              <a:ext uri="{FF2B5EF4-FFF2-40B4-BE49-F238E27FC236}">
                <a16:creationId xmlns:a16="http://schemas.microsoft.com/office/drawing/2014/main" id="{CB623C12-BBF9-E1CB-E7D1-3188BDCDA0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2894" y="4004007"/>
            <a:ext cx="560439" cy="56043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ttore 2 7">
            <a:extLst>
              <a:ext uri="{FF2B5EF4-FFF2-40B4-BE49-F238E27FC236}">
                <a16:creationId xmlns:a16="http://schemas.microsoft.com/office/drawing/2014/main" id="{DC0F94C6-FC38-2F92-1B79-64DE72157CBD}"/>
              </a:ext>
            </a:extLst>
          </p:cNvPr>
          <p:cNvCxnSpPr>
            <a:stCxn id="2058" idx="3"/>
            <a:endCxn id="2052" idx="1"/>
          </p:cNvCxnSpPr>
          <p:nvPr/>
        </p:nvCxnSpPr>
        <p:spPr>
          <a:xfrm flipV="1">
            <a:off x="7163333" y="4107289"/>
            <a:ext cx="783228" cy="1769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EC4BF044-ED28-3ABB-14A4-01C81A96E703}"/>
              </a:ext>
            </a:extLst>
          </p:cNvPr>
          <p:cNvSpPr txBox="1"/>
          <p:nvPr/>
        </p:nvSpPr>
        <p:spPr>
          <a:xfrm rot="20861763">
            <a:off x="7144453" y="3976482"/>
            <a:ext cx="783228" cy="261610"/>
          </a:xfrm>
          <a:prstGeom prst="rect">
            <a:avLst/>
          </a:prstGeom>
          <a:noFill/>
        </p:spPr>
        <p:txBody>
          <a:bodyPr wrap="square">
            <a:spAutoFit/>
          </a:bodyPr>
          <a:lstStyle/>
          <a:p>
            <a:r>
              <a:rPr lang="it-IT" sz="1100" b="1"/>
              <a:t>Possiede</a:t>
            </a:r>
            <a:endParaRPr lang="en-GB" sz="1100" b="1"/>
          </a:p>
        </p:txBody>
      </p:sp>
      <p:sp>
        <p:nvSpPr>
          <p:cNvPr id="12" name="CasellaDiTesto 11">
            <a:extLst>
              <a:ext uri="{FF2B5EF4-FFF2-40B4-BE49-F238E27FC236}">
                <a16:creationId xmlns:a16="http://schemas.microsoft.com/office/drawing/2014/main" id="{3163EBF2-8100-A2C4-0B36-60FEB03DD350}"/>
              </a:ext>
            </a:extLst>
          </p:cNvPr>
          <p:cNvSpPr txBox="1"/>
          <p:nvPr/>
        </p:nvSpPr>
        <p:spPr>
          <a:xfrm>
            <a:off x="6365299" y="4480864"/>
            <a:ext cx="1035627" cy="430887"/>
          </a:xfrm>
          <a:prstGeom prst="rect">
            <a:avLst/>
          </a:prstGeom>
          <a:noFill/>
        </p:spPr>
        <p:txBody>
          <a:bodyPr wrap="square">
            <a:spAutoFit/>
          </a:bodyPr>
          <a:lstStyle/>
          <a:p>
            <a:pPr algn="ctr"/>
            <a:r>
              <a:rPr lang="it-IT" sz="1100" b="1"/>
              <a:t>Utente</a:t>
            </a:r>
          </a:p>
          <a:p>
            <a:pPr algn="ctr"/>
            <a:r>
              <a:rPr lang="it-IT" sz="1100" b="1"/>
              <a:t>(Ristoratore)</a:t>
            </a:r>
            <a:endParaRPr lang="en-GB" sz="1100" b="1"/>
          </a:p>
        </p:txBody>
      </p:sp>
      <p:pic>
        <p:nvPicPr>
          <p:cNvPr id="13" name="Immagine 12">
            <a:extLst>
              <a:ext uri="{FF2B5EF4-FFF2-40B4-BE49-F238E27FC236}">
                <a16:creationId xmlns:a16="http://schemas.microsoft.com/office/drawing/2014/main" id="{6835CDF4-EAD9-6381-6158-B1C2D1068BC0}"/>
              </a:ext>
            </a:extLst>
          </p:cNvPr>
          <p:cNvPicPr>
            <a:picLocks noChangeAspect="1"/>
          </p:cNvPicPr>
          <p:nvPr/>
        </p:nvPicPr>
        <p:blipFill>
          <a:blip r:embed="rId5">
            <a:duotone>
              <a:schemeClr val="accent3">
                <a:shade val="45000"/>
                <a:satMod val="135000"/>
              </a:schemeClr>
              <a:prstClr val="white"/>
            </a:duotone>
          </a:blip>
          <a:stretch>
            <a:fillRect/>
          </a:stretch>
        </p:blipFill>
        <p:spPr>
          <a:xfrm>
            <a:off x="9414310" y="4648317"/>
            <a:ext cx="493899" cy="448999"/>
          </a:xfrm>
          <a:prstGeom prst="rect">
            <a:avLst/>
          </a:prstGeom>
        </p:spPr>
      </p:pic>
      <p:pic>
        <p:nvPicPr>
          <p:cNvPr id="14" name="Immagine 13">
            <a:extLst>
              <a:ext uri="{FF2B5EF4-FFF2-40B4-BE49-F238E27FC236}">
                <a16:creationId xmlns:a16="http://schemas.microsoft.com/office/drawing/2014/main" id="{20F4673C-74B6-1AE3-5576-4B8B82BB2576}"/>
              </a:ext>
            </a:extLst>
          </p:cNvPr>
          <p:cNvPicPr>
            <a:picLocks noChangeAspect="1"/>
          </p:cNvPicPr>
          <p:nvPr/>
        </p:nvPicPr>
        <p:blipFill>
          <a:blip r:embed="rId5">
            <a:duotone>
              <a:schemeClr val="accent4">
                <a:shade val="45000"/>
                <a:satMod val="135000"/>
              </a:schemeClr>
              <a:prstClr val="white"/>
            </a:duotone>
          </a:blip>
          <a:stretch>
            <a:fillRect/>
          </a:stretch>
        </p:blipFill>
        <p:spPr>
          <a:xfrm>
            <a:off x="9562263" y="3419046"/>
            <a:ext cx="493899" cy="448999"/>
          </a:xfrm>
          <a:prstGeom prst="rect">
            <a:avLst/>
          </a:prstGeom>
        </p:spPr>
      </p:pic>
      <p:sp>
        <p:nvSpPr>
          <p:cNvPr id="15" name="CasellaDiTesto 14">
            <a:extLst>
              <a:ext uri="{FF2B5EF4-FFF2-40B4-BE49-F238E27FC236}">
                <a16:creationId xmlns:a16="http://schemas.microsoft.com/office/drawing/2014/main" id="{1972DF0D-7AD7-D669-777B-0CD07E8219AC}"/>
              </a:ext>
            </a:extLst>
          </p:cNvPr>
          <p:cNvSpPr txBox="1"/>
          <p:nvPr/>
        </p:nvSpPr>
        <p:spPr>
          <a:xfrm>
            <a:off x="8302787" y="3032355"/>
            <a:ext cx="1035627" cy="261610"/>
          </a:xfrm>
          <a:prstGeom prst="rect">
            <a:avLst/>
          </a:prstGeom>
          <a:noFill/>
        </p:spPr>
        <p:txBody>
          <a:bodyPr wrap="square">
            <a:spAutoFit/>
          </a:bodyPr>
          <a:lstStyle/>
          <a:p>
            <a:pPr algn="ctr"/>
            <a:r>
              <a:rPr lang="it-IT" sz="1100" b="1"/>
              <a:t>Tonno</a:t>
            </a:r>
            <a:endParaRPr lang="en-GB" sz="1100" b="1"/>
          </a:p>
        </p:txBody>
      </p:sp>
      <p:sp>
        <p:nvSpPr>
          <p:cNvPr id="16" name="CasellaDiTesto 15">
            <a:extLst>
              <a:ext uri="{FF2B5EF4-FFF2-40B4-BE49-F238E27FC236}">
                <a16:creationId xmlns:a16="http://schemas.microsoft.com/office/drawing/2014/main" id="{C8E5CBE1-37D5-CB74-208B-B6DCEDB5875F}"/>
              </a:ext>
            </a:extLst>
          </p:cNvPr>
          <p:cNvSpPr txBox="1"/>
          <p:nvPr/>
        </p:nvSpPr>
        <p:spPr>
          <a:xfrm>
            <a:off x="9143445" y="5097316"/>
            <a:ext cx="1035627" cy="261610"/>
          </a:xfrm>
          <a:prstGeom prst="rect">
            <a:avLst/>
          </a:prstGeom>
          <a:noFill/>
        </p:spPr>
        <p:txBody>
          <a:bodyPr wrap="square">
            <a:spAutoFit/>
          </a:bodyPr>
          <a:lstStyle/>
          <a:p>
            <a:pPr algn="ctr"/>
            <a:r>
              <a:rPr lang="it-IT" sz="1100" b="1"/>
              <a:t>Tonno</a:t>
            </a:r>
            <a:endParaRPr lang="en-GB" sz="1100" b="1"/>
          </a:p>
        </p:txBody>
      </p:sp>
      <p:sp>
        <p:nvSpPr>
          <p:cNvPr id="17" name="CasellaDiTesto 16">
            <a:extLst>
              <a:ext uri="{FF2B5EF4-FFF2-40B4-BE49-F238E27FC236}">
                <a16:creationId xmlns:a16="http://schemas.microsoft.com/office/drawing/2014/main" id="{C8EE447B-047F-1EE8-8FB8-8821CCB49850}"/>
              </a:ext>
            </a:extLst>
          </p:cNvPr>
          <p:cNvSpPr txBox="1"/>
          <p:nvPr/>
        </p:nvSpPr>
        <p:spPr>
          <a:xfrm>
            <a:off x="9291398" y="3827284"/>
            <a:ext cx="1035627" cy="261610"/>
          </a:xfrm>
          <a:prstGeom prst="rect">
            <a:avLst/>
          </a:prstGeom>
          <a:noFill/>
        </p:spPr>
        <p:txBody>
          <a:bodyPr wrap="square">
            <a:spAutoFit/>
          </a:bodyPr>
          <a:lstStyle/>
          <a:p>
            <a:pPr algn="ctr"/>
            <a:r>
              <a:rPr lang="it-IT" sz="1100" b="1"/>
              <a:t>Patate</a:t>
            </a:r>
            <a:endParaRPr lang="en-GB" sz="1100" b="1"/>
          </a:p>
        </p:txBody>
      </p:sp>
      <p:sp>
        <p:nvSpPr>
          <p:cNvPr id="18" name="Ovale 17">
            <a:extLst>
              <a:ext uri="{FF2B5EF4-FFF2-40B4-BE49-F238E27FC236}">
                <a16:creationId xmlns:a16="http://schemas.microsoft.com/office/drawing/2014/main" id="{7FF378FC-2850-B320-13B0-A856A258389E}"/>
              </a:ext>
            </a:extLst>
          </p:cNvPr>
          <p:cNvSpPr/>
          <p:nvPr/>
        </p:nvSpPr>
        <p:spPr>
          <a:xfrm>
            <a:off x="7953629" y="2347523"/>
            <a:ext cx="2592001" cy="3536809"/>
          </a:xfrm>
          <a:prstGeom prst="ellipse">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5E31F1D5-BEF2-CF4A-4A08-184F0F0A611A}"/>
              </a:ext>
            </a:extLst>
          </p:cNvPr>
          <p:cNvSpPr txBox="1"/>
          <p:nvPr/>
        </p:nvSpPr>
        <p:spPr>
          <a:xfrm>
            <a:off x="8731815" y="5880619"/>
            <a:ext cx="1035627" cy="261610"/>
          </a:xfrm>
          <a:prstGeom prst="rect">
            <a:avLst/>
          </a:prstGeom>
          <a:noFill/>
        </p:spPr>
        <p:txBody>
          <a:bodyPr wrap="square">
            <a:spAutoFit/>
          </a:bodyPr>
          <a:lstStyle/>
          <a:p>
            <a:pPr algn="ctr"/>
            <a:r>
              <a:rPr lang="it-IT" sz="1100" b="1"/>
              <a:t>Ristorante 1</a:t>
            </a:r>
            <a:endParaRPr lang="en-GB" sz="1100" b="1"/>
          </a:p>
        </p:txBody>
      </p:sp>
      <p:cxnSp>
        <p:nvCxnSpPr>
          <p:cNvPr id="21" name="Connettore 2 20">
            <a:extLst>
              <a:ext uri="{FF2B5EF4-FFF2-40B4-BE49-F238E27FC236}">
                <a16:creationId xmlns:a16="http://schemas.microsoft.com/office/drawing/2014/main" id="{5BF4C3E1-B5B4-B9B5-0A45-05995369AA26}"/>
              </a:ext>
            </a:extLst>
          </p:cNvPr>
          <p:cNvCxnSpPr>
            <a:cxnSpLocks/>
            <a:endCxn id="2052" idx="0"/>
          </p:cNvCxnSpPr>
          <p:nvPr/>
        </p:nvCxnSpPr>
        <p:spPr>
          <a:xfrm flipH="1">
            <a:off x="8403719" y="3415681"/>
            <a:ext cx="169933" cy="2344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DBA2F5BE-F358-1140-A3AA-52A0CC485FD9}"/>
              </a:ext>
            </a:extLst>
          </p:cNvPr>
          <p:cNvCxnSpPr>
            <a:cxnSpLocks/>
          </p:cNvCxnSpPr>
          <p:nvPr/>
        </p:nvCxnSpPr>
        <p:spPr>
          <a:xfrm flipH="1" flipV="1">
            <a:off x="8776889" y="4560659"/>
            <a:ext cx="376633" cy="25338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DBF12703-C3E4-4DDB-805F-2C3D7B47BA48}"/>
              </a:ext>
            </a:extLst>
          </p:cNvPr>
          <p:cNvCxnSpPr>
            <a:cxnSpLocks/>
          </p:cNvCxnSpPr>
          <p:nvPr/>
        </p:nvCxnSpPr>
        <p:spPr>
          <a:xfrm flipH="1">
            <a:off x="8914954" y="3827284"/>
            <a:ext cx="498625" cy="21405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0456E06C-1CC1-8843-8B09-A6D6449F4FC8}"/>
              </a:ext>
            </a:extLst>
          </p:cNvPr>
          <p:cNvSpPr txBox="1"/>
          <p:nvPr/>
        </p:nvSpPr>
        <p:spPr>
          <a:xfrm>
            <a:off x="1646370" y="4236475"/>
            <a:ext cx="2325861" cy="430887"/>
          </a:xfrm>
          <a:prstGeom prst="rect">
            <a:avLst/>
          </a:prstGeom>
          <a:noFill/>
        </p:spPr>
        <p:txBody>
          <a:bodyPr wrap="square">
            <a:spAutoFit/>
          </a:bodyPr>
          <a:lstStyle/>
          <a:p>
            <a:pPr algn="ctr"/>
            <a:r>
              <a:rPr lang="it-IT" sz="1100" b="1" u="sng"/>
              <a:t>Serie temporale </a:t>
            </a:r>
          </a:p>
          <a:p>
            <a:pPr algn="ctr"/>
            <a:r>
              <a:rPr lang="it-IT" sz="1100" b="1" u="sng"/>
              <a:t>delivery Tonno</a:t>
            </a:r>
            <a:endParaRPr lang="en-GB" sz="1100" b="1" u="sng"/>
          </a:p>
        </p:txBody>
      </p:sp>
      <p:sp>
        <p:nvSpPr>
          <p:cNvPr id="52" name="CasellaDiTesto 51">
            <a:extLst>
              <a:ext uri="{FF2B5EF4-FFF2-40B4-BE49-F238E27FC236}">
                <a16:creationId xmlns:a16="http://schemas.microsoft.com/office/drawing/2014/main" id="{750B5372-FD1E-C088-0436-F5E3DDF6B9B2}"/>
              </a:ext>
            </a:extLst>
          </p:cNvPr>
          <p:cNvSpPr txBox="1"/>
          <p:nvPr/>
        </p:nvSpPr>
        <p:spPr>
          <a:xfrm>
            <a:off x="1766674" y="2216718"/>
            <a:ext cx="2205557" cy="261610"/>
          </a:xfrm>
          <a:prstGeom prst="rect">
            <a:avLst/>
          </a:prstGeom>
          <a:noFill/>
        </p:spPr>
        <p:txBody>
          <a:bodyPr wrap="square">
            <a:spAutoFit/>
          </a:bodyPr>
          <a:lstStyle/>
          <a:p>
            <a:pPr algn="ctr"/>
            <a:r>
              <a:rPr lang="it-IT" sz="1100" b="1" u="sng"/>
              <a:t>Quantità Tonno in Ristorante 1</a:t>
            </a:r>
            <a:endParaRPr lang="en-GB" sz="1100" b="1" u="sng"/>
          </a:p>
        </p:txBody>
      </p:sp>
      <p:sp>
        <p:nvSpPr>
          <p:cNvPr id="57" name="Ovale 56">
            <a:extLst>
              <a:ext uri="{FF2B5EF4-FFF2-40B4-BE49-F238E27FC236}">
                <a16:creationId xmlns:a16="http://schemas.microsoft.com/office/drawing/2014/main" id="{1D8FDF87-EA34-C3C2-8326-457E224CBE2B}"/>
              </a:ext>
            </a:extLst>
          </p:cNvPr>
          <p:cNvSpPr/>
          <p:nvPr/>
        </p:nvSpPr>
        <p:spPr>
          <a:xfrm>
            <a:off x="3676015" y="5435600"/>
            <a:ext cx="121920" cy="116840"/>
          </a:xfrm>
          <a:prstGeom prst="ellipse">
            <a:avLst/>
          </a:prstGeom>
          <a:noFill/>
          <a:ln w="63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9" name="Immagine 58">
            <a:extLst>
              <a:ext uri="{FF2B5EF4-FFF2-40B4-BE49-F238E27FC236}">
                <a16:creationId xmlns:a16="http://schemas.microsoft.com/office/drawing/2014/main" id="{4CF1ADB5-4B8F-85FA-1C08-74252DA0918D}"/>
              </a:ext>
            </a:extLst>
          </p:cNvPr>
          <p:cNvPicPr>
            <a:picLocks noChangeAspect="1"/>
          </p:cNvPicPr>
          <p:nvPr/>
        </p:nvPicPr>
        <p:blipFill>
          <a:blip r:embed="rId7"/>
          <a:stretch>
            <a:fillRect/>
          </a:stretch>
        </p:blipFill>
        <p:spPr>
          <a:xfrm>
            <a:off x="950450" y="2449718"/>
            <a:ext cx="3555255" cy="1688494"/>
          </a:xfrm>
          <a:prstGeom prst="rect">
            <a:avLst/>
          </a:prstGeom>
        </p:spPr>
      </p:pic>
      <p:cxnSp>
        <p:nvCxnSpPr>
          <p:cNvPr id="61" name="Connettore diritto 60">
            <a:extLst>
              <a:ext uri="{FF2B5EF4-FFF2-40B4-BE49-F238E27FC236}">
                <a16:creationId xmlns:a16="http://schemas.microsoft.com/office/drawing/2014/main" id="{7C6906F7-97C6-85ED-54C0-A76E412394C3}"/>
              </a:ext>
            </a:extLst>
          </p:cNvPr>
          <p:cNvCxnSpPr>
            <a:cxnSpLocks/>
          </p:cNvCxnSpPr>
          <p:nvPr/>
        </p:nvCxnSpPr>
        <p:spPr>
          <a:xfrm>
            <a:off x="668594" y="4236475"/>
            <a:ext cx="4227871" cy="0"/>
          </a:xfrm>
          <a:prstGeom prst="line">
            <a:avLst/>
          </a:prstGeom>
          <a:ln>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49" name="Connettore diritto 2048">
            <a:extLst>
              <a:ext uri="{FF2B5EF4-FFF2-40B4-BE49-F238E27FC236}">
                <a16:creationId xmlns:a16="http://schemas.microsoft.com/office/drawing/2014/main" id="{5E428878-2F7F-D0D7-34AE-E02133ABF864}"/>
              </a:ext>
            </a:extLst>
          </p:cNvPr>
          <p:cNvCxnSpPr/>
          <p:nvPr/>
        </p:nvCxnSpPr>
        <p:spPr>
          <a:xfrm>
            <a:off x="3735705" y="5492115"/>
            <a:ext cx="0" cy="697230"/>
          </a:xfrm>
          <a:prstGeom prst="line">
            <a:avLst/>
          </a:prstGeom>
          <a:ln w="63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051" name="CasellaDiTesto 2050">
            <a:extLst>
              <a:ext uri="{FF2B5EF4-FFF2-40B4-BE49-F238E27FC236}">
                <a16:creationId xmlns:a16="http://schemas.microsoft.com/office/drawing/2014/main" id="{67F1395A-3F13-E729-1A7F-73A4CE152794}"/>
              </a:ext>
            </a:extLst>
          </p:cNvPr>
          <p:cNvSpPr txBox="1"/>
          <p:nvPr/>
        </p:nvSpPr>
        <p:spPr>
          <a:xfrm>
            <a:off x="4585191" y="5784860"/>
            <a:ext cx="1846013" cy="261610"/>
          </a:xfrm>
          <a:prstGeom prst="rect">
            <a:avLst/>
          </a:prstGeom>
          <a:noFill/>
        </p:spPr>
        <p:txBody>
          <a:bodyPr wrap="square">
            <a:spAutoFit/>
          </a:bodyPr>
          <a:lstStyle/>
          <a:p>
            <a:pPr algn="ctr"/>
            <a:r>
              <a:rPr lang="it-IT" sz="1100" b="1"/>
              <a:t>Data prossima delivery</a:t>
            </a:r>
            <a:endParaRPr lang="en-GB" sz="1100" b="1"/>
          </a:p>
        </p:txBody>
      </p:sp>
      <p:sp>
        <p:nvSpPr>
          <p:cNvPr id="2060" name="Ovale 2059">
            <a:extLst>
              <a:ext uri="{FF2B5EF4-FFF2-40B4-BE49-F238E27FC236}">
                <a16:creationId xmlns:a16="http://schemas.microsoft.com/office/drawing/2014/main" id="{2D84DAE8-CBB1-951B-70F2-F56FE953B037}"/>
              </a:ext>
            </a:extLst>
          </p:cNvPr>
          <p:cNvSpPr/>
          <p:nvPr/>
        </p:nvSpPr>
        <p:spPr>
          <a:xfrm>
            <a:off x="3674745" y="6130925"/>
            <a:ext cx="121920" cy="116840"/>
          </a:xfrm>
          <a:prstGeom prst="ellipse">
            <a:avLst/>
          </a:prstGeom>
          <a:noFill/>
          <a:ln w="63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062" name="Connettore 2 2061">
            <a:extLst>
              <a:ext uri="{FF2B5EF4-FFF2-40B4-BE49-F238E27FC236}">
                <a16:creationId xmlns:a16="http://schemas.microsoft.com/office/drawing/2014/main" id="{D730E4E3-DBE5-EA5F-6706-3D40CD802D80}"/>
              </a:ext>
            </a:extLst>
          </p:cNvPr>
          <p:cNvCxnSpPr>
            <a:cxnSpLocks/>
          </p:cNvCxnSpPr>
          <p:nvPr/>
        </p:nvCxnSpPr>
        <p:spPr>
          <a:xfrm flipH="1">
            <a:off x="3742774" y="5951220"/>
            <a:ext cx="960671" cy="238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489272"/>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F4B833-04F9-53F2-8CB6-1541C4AC75A6}"/>
              </a:ext>
            </a:extLst>
          </p:cNvPr>
          <p:cNvSpPr>
            <a:spLocks noGrp="1"/>
          </p:cNvSpPr>
          <p:nvPr>
            <p:ph type="title"/>
          </p:nvPr>
        </p:nvSpPr>
        <p:spPr>
          <a:xfrm>
            <a:off x="1154953" y="973668"/>
            <a:ext cx="8949705" cy="706964"/>
          </a:xfrm>
        </p:spPr>
        <p:txBody>
          <a:bodyPr/>
          <a:lstStyle/>
          <a:p>
            <a:r>
              <a:rPr lang="it-IT" err="1"/>
              <a:t>Prophet</a:t>
            </a:r>
            <a:r>
              <a:rPr lang="it-IT"/>
              <a:t> (Previsione quantità elemento)</a:t>
            </a:r>
          </a:p>
        </p:txBody>
      </p:sp>
      <p:pic>
        <p:nvPicPr>
          <p:cNvPr id="2052" name="Picture 4" descr="How to Draw a Restaurant - Easy Drawing Tutorial For Kids">
            <a:extLst>
              <a:ext uri="{FF2B5EF4-FFF2-40B4-BE49-F238E27FC236}">
                <a16:creationId xmlns:a16="http://schemas.microsoft.com/office/drawing/2014/main" id="{8459003B-5823-29BF-B2C6-0CD681D04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6265" y="3650131"/>
            <a:ext cx="914315" cy="914315"/>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E1542274-0622-0199-CB48-FA46ED96267C}"/>
              </a:ext>
            </a:extLst>
          </p:cNvPr>
          <p:cNvPicPr>
            <a:picLocks noChangeAspect="1"/>
          </p:cNvPicPr>
          <p:nvPr/>
        </p:nvPicPr>
        <p:blipFill>
          <a:blip r:embed="rId4">
            <a:duotone>
              <a:schemeClr val="accent3">
                <a:shade val="45000"/>
                <a:satMod val="135000"/>
              </a:schemeClr>
              <a:prstClr val="white"/>
            </a:duotone>
          </a:blip>
          <a:stretch>
            <a:fillRect/>
          </a:stretch>
        </p:blipFill>
        <p:spPr>
          <a:xfrm>
            <a:off x="9763356" y="2636382"/>
            <a:ext cx="493899" cy="448999"/>
          </a:xfrm>
          <a:prstGeom prst="rect">
            <a:avLst/>
          </a:prstGeom>
        </p:spPr>
      </p:pic>
      <p:pic>
        <p:nvPicPr>
          <p:cNvPr id="2058" name="Picture 10" descr="icona del profilo utente 2318271 Arte vettoriale a Vecteezy">
            <a:extLst>
              <a:ext uri="{FF2B5EF4-FFF2-40B4-BE49-F238E27FC236}">
                <a16:creationId xmlns:a16="http://schemas.microsoft.com/office/drawing/2014/main" id="{CB623C12-BBF9-E1CB-E7D1-3188BDCDA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2598" y="4004007"/>
            <a:ext cx="560439" cy="56043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ttore 2 7">
            <a:extLst>
              <a:ext uri="{FF2B5EF4-FFF2-40B4-BE49-F238E27FC236}">
                <a16:creationId xmlns:a16="http://schemas.microsoft.com/office/drawing/2014/main" id="{DC0F94C6-FC38-2F92-1B79-64DE72157CBD}"/>
              </a:ext>
            </a:extLst>
          </p:cNvPr>
          <p:cNvCxnSpPr>
            <a:stCxn id="2058" idx="3"/>
            <a:endCxn id="2052" idx="1"/>
          </p:cNvCxnSpPr>
          <p:nvPr/>
        </p:nvCxnSpPr>
        <p:spPr>
          <a:xfrm flipV="1">
            <a:off x="8353037" y="4107289"/>
            <a:ext cx="783228" cy="1769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EC4BF044-ED28-3ABB-14A4-01C81A96E703}"/>
              </a:ext>
            </a:extLst>
          </p:cNvPr>
          <p:cNvSpPr txBox="1"/>
          <p:nvPr/>
        </p:nvSpPr>
        <p:spPr>
          <a:xfrm rot="20861763">
            <a:off x="8334157" y="3976482"/>
            <a:ext cx="783228" cy="261610"/>
          </a:xfrm>
          <a:prstGeom prst="rect">
            <a:avLst/>
          </a:prstGeom>
          <a:noFill/>
        </p:spPr>
        <p:txBody>
          <a:bodyPr wrap="square">
            <a:spAutoFit/>
          </a:bodyPr>
          <a:lstStyle/>
          <a:p>
            <a:r>
              <a:rPr lang="it-IT" sz="1100" b="1"/>
              <a:t>Possiede</a:t>
            </a:r>
            <a:endParaRPr lang="en-GB" sz="1100" b="1"/>
          </a:p>
        </p:txBody>
      </p:sp>
      <p:sp>
        <p:nvSpPr>
          <p:cNvPr id="12" name="CasellaDiTesto 11">
            <a:extLst>
              <a:ext uri="{FF2B5EF4-FFF2-40B4-BE49-F238E27FC236}">
                <a16:creationId xmlns:a16="http://schemas.microsoft.com/office/drawing/2014/main" id="{3163EBF2-8100-A2C4-0B36-60FEB03DD350}"/>
              </a:ext>
            </a:extLst>
          </p:cNvPr>
          <p:cNvSpPr txBox="1"/>
          <p:nvPr/>
        </p:nvSpPr>
        <p:spPr>
          <a:xfrm>
            <a:off x="7555003" y="4480864"/>
            <a:ext cx="1035627" cy="430887"/>
          </a:xfrm>
          <a:prstGeom prst="rect">
            <a:avLst/>
          </a:prstGeom>
          <a:noFill/>
        </p:spPr>
        <p:txBody>
          <a:bodyPr wrap="square">
            <a:spAutoFit/>
          </a:bodyPr>
          <a:lstStyle/>
          <a:p>
            <a:pPr algn="ctr"/>
            <a:r>
              <a:rPr lang="it-IT" sz="1100" b="1"/>
              <a:t>Utente</a:t>
            </a:r>
          </a:p>
          <a:p>
            <a:pPr algn="ctr"/>
            <a:r>
              <a:rPr lang="it-IT" sz="1100" b="1"/>
              <a:t>(Ristoratore)</a:t>
            </a:r>
            <a:endParaRPr lang="en-GB" sz="1100" b="1"/>
          </a:p>
        </p:txBody>
      </p:sp>
      <p:pic>
        <p:nvPicPr>
          <p:cNvPr id="13" name="Immagine 12">
            <a:extLst>
              <a:ext uri="{FF2B5EF4-FFF2-40B4-BE49-F238E27FC236}">
                <a16:creationId xmlns:a16="http://schemas.microsoft.com/office/drawing/2014/main" id="{6835CDF4-EAD9-6381-6158-B1C2D1068BC0}"/>
              </a:ext>
            </a:extLst>
          </p:cNvPr>
          <p:cNvPicPr>
            <a:picLocks noChangeAspect="1"/>
          </p:cNvPicPr>
          <p:nvPr/>
        </p:nvPicPr>
        <p:blipFill>
          <a:blip r:embed="rId4">
            <a:duotone>
              <a:schemeClr val="accent3">
                <a:shade val="45000"/>
                <a:satMod val="135000"/>
              </a:schemeClr>
              <a:prstClr val="white"/>
            </a:duotone>
          </a:blip>
          <a:stretch>
            <a:fillRect/>
          </a:stretch>
        </p:blipFill>
        <p:spPr>
          <a:xfrm>
            <a:off x="10429947" y="4648317"/>
            <a:ext cx="493899" cy="448999"/>
          </a:xfrm>
          <a:prstGeom prst="rect">
            <a:avLst/>
          </a:prstGeom>
        </p:spPr>
      </p:pic>
      <p:pic>
        <p:nvPicPr>
          <p:cNvPr id="14" name="Immagine 13">
            <a:extLst>
              <a:ext uri="{FF2B5EF4-FFF2-40B4-BE49-F238E27FC236}">
                <a16:creationId xmlns:a16="http://schemas.microsoft.com/office/drawing/2014/main" id="{20F4673C-74B6-1AE3-5576-4B8B82BB2576}"/>
              </a:ext>
            </a:extLst>
          </p:cNvPr>
          <p:cNvPicPr>
            <a:picLocks noChangeAspect="1"/>
          </p:cNvPicPr>
          <p:nvPr/>
        </p:nvPicPr>
        <p:blipFill>
          <a:blip r:embed="rId4">
            <a:duotone>
              <a:schemeClr val="accent4">
                <a:shade val="45000"/>
                <a:satMod val="135000"/>
              </a:schemeClr>
              <a:prstClr val="white"/>
            </a:duotone>
          </a:blip>
          <a:stretch>
            <a:fillRect/>
          </a:stretch>
        </p:blipFill>
        <p:spPr>
          <a:xfrm>
            <a:off x="10751967" y="3419046"/>
            <a:ext cx="493899" cy="448999"/>
          </a:xfrm>
          <a:prstGeom prst="rect">
            <a:avLst/>
          </a:prstGeom>
        </p:spPr>
      </p:pic>
      <p:sp>
        <p:nvSpPr>
          <p:cNvPr id="15" name="CasellaDiTesto 14">
            <a:extLst>
              <a:ext uri="{FF2B5EF4-FFF2-40B4-BE49-F238E27FC236}">
                <a16:creationId xmlns:a16="http://schemas.microsoft.com/office/drawing/2014/main" id="{1972DF0D-7AD7-D669-777B-0CD07E8219AC}"/>
              </a:ext>
            </a:extLst>
          </p:cNvPr>
          <p:cNvSpPr txBox="1"/>
          <p:nvPr/>
        </p:nvSpPr>
        <p:spPr>
          <a:xfrm>
            <a:off x="9641270" y="3053597"/>
            <a:ext cx="1035627" cy="261610"/>
          </a:xfrm>
          <a:prstGeom prst="rect">
            <a:avLst/>
          </a:prstGeom>
          <a:noFill/>
        </p:spPr>
        <p:txBody>
          <a:bodyPr wrap="square">
            <a:spAutoFit/>
          </a:bodyPr>
          <a:lstStyle/>
          <a:p>
            <a:pPr algn="ctr"/>
            <a:r>
              <a:rPr lang="it-IT" sz="1100" b="1"/>
              <a:t>Tonno</a:t>
            </a:r>
            <a:endParaRPr lang="en-GB" sz="1100" b="1"/>
          </a:p>
        </p:txBody>
      </p:sp>
      <p:sp>
        <p:nvSpPr>
          <p:cNvPr id="16" name="CasellaDiTesto 15">
            <a:extLst>
              <a:ext uri="{FF2B5EF4-FFF2-40B4-BE49-F238E27FC236}">
                <a16:creationId xmlns:a16="http://schemas.microsoft.com/office/drawing/2014/main" id="{C8E5CBE1-37D5-CB74-208B-B6DCEDB5875F}"/>
              </a:ext>
            </a:extLst>
          </p:cNvPr>
          <p:cNvSpPr txBox="1"/>
          <p:nvPr/>
        </p:nvSpPr>
        <p:spPr>
          <a:xfrm>
            <a:off x="10333149" y="5097316"/>
            <a:ext cx="1035627" cy="261610"/>
          </a:xfrm>
          <a:prstGeom prst="rect">
            <a:avLst/>
          </a:prstGeom>
          <a:noFill/>
        </p:spPr>
        <p:txBody>
          <a:bodyPr wrap="square">
            <a:spAutoFit/>
          </a:bodyPr>
          <a:lstStyle/>
          <a:p>
            <a:pPr algn="ctr"/>
            <a:r>
              <a:rPr lang="it-IT" sz="1100" b="1"/>
              <a:t>Tonno</a:t>
            </a:r>
            <a:endParaRPr lang="en-GB" sz="1100" b="1"/>
          </a:p>
        </p:txBody>
      </p:sp>
      <p:sp>
        <p:nvSpPr>
          <p:cNvPr id="17" name="CasellaDiTesto 16">
            <a:extLst>
              <a:ext uri="{FF2B5EF4-FFF2-40B4-BE49-F238E27FC236}">
                <a16:creationId xmlns:a16="http://schemas.microsoft.com/office/drawing/2014/main" id="{C8EE447B-047F-1EE8-8FB8-8821CCB49850}"/>
              </a:ext>
            </a:extLst>
          </p:cNvPr>
          <p:cNvSpPr txBox="1"/>
          <p:nvPr/>
        </p:nvSpPr>
        <p:spPr>
          <a:xfrm>
            <a:off x="10638172" y="3827283"/>
            <a:ext cx="1035627" cy="261610"/>
          </a:xfrm>
          <a:prstGeom prst="rect">
            <a:avLst/>
          </a:prstGeom>
          <a:noFill/>
        </p:spPr>
        <p:txBody>
          <a:bodyPr wrap="square">
            <a:spAutoFit/>
          </a:bodyPr>
          <a:lstStyle/>
          <a:p>
            <a:pPr algn="ctr"/>
            <a:r>
              <a:rPr lang="it-IT" sz="1100" b="1"/>
              <a:t>Patate</a:t>
            </a:r>
            <a:endParaRPr lang="en-GB" sz="1100" b="1"/>
          </a:p>
        </p:txBody>
      </p:sp>
      <p:sp>
        <p:nvSpPr>
          <p:cNvPr id="18" name="Ovale 17">
            <a:extLst>
              <a:ext uri="{FF2B5EF4-FFF2-40B4-BE49-F238E27FC236}">
                <a16:creationId xmlns:a16="http://schemas.microsoft.com/office/drawing/2014/main" id="{7FF378FC-2850-B320-13B0-A856A258389E}"/>
              </a:ext>
            </a:extLst>
          </p:cNvPr>
          <p:cNvSpPr/>
          <p:nvPr/>
        </p:nvSpPr>
        <p:spPr>
          <a:xfrm>
            <a:off x="9143333" y="2347523"/>
            <a:ext cx="2592001" cy="3536809"/>
          </a:xfrm>
          <a:prstGeom prst="ellipse">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5E31F1D5-BEF2-CF4A-4A08-184F0F0A611A}"/>
              </a:ext>
            </a:extLst>
          </p:cNvPr>
          <p:cNvSpPr txBox="1"/>
          <p:nvPr/>
        </p:nvSpPr>
        <p:spPr>
          <a:xfrm>
            <a:off x="9921519" y="5880619"/>
            <a:ext cx="1035627" cy="261610"/>
          </a:xfrm>
          <a:prstGeom prst="rect">
            <a:avLst/>
          </a:prstGeom>
          <a:noFill/>
        </p:spPr>
        <p:txBody>
          <a:bodyPr wrap="square">
            <a:spAutoFit/>
          </a:bodyPr>
          <a:lstStyle/>
          <a:p>
            <a:pPr algn="ctr"/>
            <a:r>
              <a:rPr lang="it-IT" sz="1100" b="1"/>
              <a:t>Ristorante 1</a:t>
            </a:r>
            <a:endParaRPr lang="en-GB" sz="1100" b="1"/>
          </a:p>
        </p:txBody>
      </p:sp>
      <p:cxnSp>
        <p:nvCxnSpPr>
          <p:cNvPr id="21" name="Connettore 2 20">
            <a:extLst>
              <a:ext uri="{FF2B5EF4-FFF2-40B4-BE49-F238E27FC236}">
                <a16:creationId xmlns:a16="http://schemas.microsoft.com/office/drawing/2014/main" id="{5BF4C3E1-B5B4-B9B5-0A45-05995369AA26}"/>
              </a:ext>
            </a:extLst>
          </p:cNvPr>
          <p:cNvCxnSpPr>
            <a:cxnSpLocks/>
            <a:endCxn id="2052" idx="0"/>
          </p:cNvCxnSpPr>
          <p:nvPr/>
        </p:nvCxnSpPr>
        <p:spPr>
          <a:xfrm flipH="1">
            <a:off x="9593423" y="3415681"/>
            <a:ext cx="169933" cy="2344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DBA2F5BE-F358-1140-A3AA-52A0CC485FD9}"/>
              </a:ext>
            </a:extLst>
          </p:cNvPr>
          <p:cNvCxnSpPr>
            <a:cxnSpLocks/>
          </p:cNvCxnSpPr>
          <p:nvPr/>
        </p:nvCxnSpPr>
        <p:spPr>
          <a:xfrm flipH="1" flipV="1">
            <a:off x="9966593" y="4560659"/>
            <a:ext cx="376633" cy="25338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DBF12703-C3E4-4DDB-805F-2C3D7B47BA48}"/>
              </a:ext>
            </a:extLst>
          </p:cNvPr>
          <p:cNvCxnSpPr>
            <a:cxnSpLocks/>
          </p:cNvCxnSpPr>
          <p:nvPr/>
        </p:nvCxnSpPr>
        <p:spPr>
          <a:xfrm flipH="1">
            <a:off x="10104658" y="3827284"/>
            <a:ext cx="498625" cy="21405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4" descr="How to Draw a Restaurant - Easy Drawing Tutorial For Kids">
            <a:extLst>
              <a:ext uri="{FF2B5EF4-FFF2-40B4-BE49-F238E27FC236}">
                <a16:creationId xmlns:a16="http://schemas.microsoft.com/office/drawing/2014/main" id="{6715CEFB-3FD6-862A-41E4-DBEE3A8AA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3267" y="3767418"/>
            <a:ext cx="914315" cy="914315"/>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0A64210F-2D11-5C56-1CBB-0033DB383920}"/>
              </a:ext>
            </a:extLst>
          </p:cNvPr>
          <p:cNvSpPr txBox="1"/>
          <p:nvPr/>
        </p:nvSpPr>
        <p:spPr>
          <a:xfrm rot="170569">
            <a:off x="7009371" y="4037669"/>
            <a:ext cx="783228" cy="261610"/>
          </a:xfrm>
          <a:prstGeom prst="rect">
            <a:avLst/>
          </a:prstGeom>
          <a:noFill/>
        </p:spPr>
        <p:txBody>
          <a:bodyPr wrap="square">
            <a:spAutoFit/>
          </a:bodyPr>
          <a:lstStyle/>
          <a:p>
            <a:r>
              <a:rPr lang="it-IT" sz="1100" b="1"/>
              <a:t>Possiede</a:t>
            </a:r>
            <a:endParaRPr lang="en-GB" sz="1100" b="1"/>
          </a:p>
        </p:txBody>
      </p:sp>
      <p:cxnSp>
        <p:nvCxnSpPr>
          <p:cNvPr id="5" name="Connettore 2 4">
            <a:extLst>
              <a:ext uri="{FF2B5EF4-FFF2-40B4-BE49-F238E27FC236}">
                <a16:creationId xmlns:a16="http://schemas.microsoft.com/office/drawing/2014/main" id="{0BBD3BB5-56EC-D69D-8DC7-40F5C5B3B4BF}"/>
              </a:ext>
            </a:extLst>
          </p:cNvPr>
          <p:cNvCxnSpPr>
            <a:cxnSpLocks/>
            <a:stCxn id="2058" idx="1"/>
            <a:endCxn id="3" idx="3"/>
          </p:cNvCxnSpPr>
          <p:nvPr/>
        </p:nvCxnSpPr>
        <p:spPr>
          <a:xfrm flipH="1" flipV="1">
            <a:off x="6917582" y="4224576"/>
            <a:ext cx="875016" cy="5965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28AFAD8E-BAB8-5621-CAAD-F0D6BBF59491}"/>
              </a:ext>
            </a:extLst>
          </p:cNvPr>
          <p:cNvPicPr>
            <a:picLocks noChangeAspect="1"/>
          </p:cNvPicPr>
          <p:nvPr/>
        </p:nvPicPr>
        <p:blipFill>
          <a:blip r:embed="rId4">
            <a:duotone>
              <a:schemeClr val="accent3">
                <a:shade val="45000"/>
                <a:satMod val="135000"/>
              </a:schemeClr>
              <a:prstClr val="white"/>
            </a:duotone>
          </a:blip>
          <a:stretch>
            <a:fillRect/>
          </a:stretch>
        </p:blipFill>
        <p:spPr>
          <a:xfrm>
            <a:off x="4835836" y="2854702"/>
            <a:ext cx="493899" cy="448999"/>
          </a:xfrm>
          <a:prstGeom prst="rect">
            <a:avLst/>
          </a:prstGeom>
        </p:spPr>
      </p:pic>
      <p:sp>
        <p:nvSpPr>
          <p:cNvPr id="20" name="CasellaDiTesto 19">
            <a:extLst>
              <a:ext uri="{FF2B5EF4-FFF2-40B4-BE49-F238E27FC236}">
                <a16:creationId xmlns:a16="http://schemas.microsoft.com/office/drawing/2014/main" id="{DA682672-680F-1A21-CAB8-ECC5CE5F6667}"/>
              </a:ext>
            </a:extLst>
          </p:cNvPr>
          <p:cNvSpPr txBox="1"/>
          <p:nvPr/>
        </p:nvSpPr>
        <p:spPr>
          <a:xfrm>
            <a:off x="4770895" y="3247798"/>
            <a:ext cx="1035627" cy="261610"/>
          </a:xfrm>
          <a:prstGeom prst="rect">
            <a:avLst/>
          </a:prstGeom>
          <a:noFill/>
        </p:spPr>
        <p:txBody>
          <a:bodyPr wrap="square">
            <a:spAutoFit/>
          </a:bodyPr>
          <a:lstStyle/>
          <a:p>
            <a:pPr algn="ctr"/>
            <a:r>
              <a:rPr lang="it-IT" sz="1100" b="1"/>
              <a:t>Tonno</a:t>
            </a:r>
            <a:endParaRPr lang="en-GB" sz="1100" b="1"/>
          </a:p>
        </p:txBody>
      </p:sp>
      <p:pic>
        <p:nvPicPr>
          <p:cNvPr id="22" name="Immagine 21">
            <a:extLst>
              <a:ext uri="{FF2B5EF4-FFF2-40B4-BE49-F238E27FC236}">
                <a16:creationId xmlns:a16="http://schemas.microsoft.com/office/drawing/2014/main" id="{9C3C76FA-6564-2E5E-4E50-CE53FAF60016}"/>
              </a:ext>
            </a:extLst>
          </p:cNvPr>
          <p:cNvPicPr>
            <a:picLocks noChangeAspect="1"/>
          </p:cNvPicPr>
          <p:nvPr/>
        </p:nvPicPr>
        <p:blipFill>
          <a:blip r:embed="rId4">
            <a:duotone>
              <a:schemeClr val="accent6">
                <a:shade val="45000"/>
                <a:satMod val="135000"/>
              </a:schemeClr>
              <a:prstClr val="white"/>
            </a:duotone>
          </a:blip>
          <a:stretch>
            <a:fillRect/>
          </a:stretch>
        </p:blipFill>
        <p:spPr>
          <a:xfrm>
            <a:off x="3889103" y="3602784"/>
            <a:ext cx="493899" cy="448999"/>
          </a:xfrm>
          <a:prstGeom prst="rect">
            <a:avLst/>
          </a:prstGeom>
        </p:spPr>
      </p:pic>
      <p:pic>
        <p:nvPicPr>
          <p:cNvPr id="24" name="Immagine 23">
            <a:extLst>
              <a:ext uri="{FF2B5EF4-FFF2-40B4-BE49-F238E27FC236}">
                <a16:creationId xmlns:a16="http://schemas.microsoft.com/office/drawing/2014/main" id="{DD924A60-04DB-1734-42CE-11D21451707F}"/>
              </a:ext>
            </a:extLst>
          </p:cNvPr>
          <p:cNvPicPr>
            <a:picLocks noChangeAspect="1"/>
          </p:cNvPicPr>
          <p:nvPr/>
        </p:nvPicPr>
        <p:blipFill>
          <a:blip r:embed="rId4">
            <a:duotone>
              <a:schemeClr val="accent3">
                <a:shade val="45000"/>
                <a:satMod val="135000"/>
              </a:schemeClr>
              <a:prstClr val="white"/>
            </a:duotone>
          </a:blip>
          <a:stretch>
            <a:fillRect/>
          </a:stretch>
        </p:blipFill>
        <p:spPr>
          <a:xfrm>
            <a:off x="4470293" y="5160825"/>
            <a:ext cx="493899" cy="448999"/>
          </a:xfrm>
          <a:prstGeom prst="rect">
            <a:avLst/>
          </a:prstGeom>
        </p:spPr>
      </p:pic>
      <p:sp>
        <p:nvSpPr>
          <p:cNvPr id="25" name="CasellaDiTesto 24">
            <a:extLst>
              <a:ext uri="{FF2B5EF4-FFF2-40B4-BE49-F238E27FC236}">
                <a16:creationId xmlns:a16="http://schemas.microsoft.com/office/drawing/2014/main" id="{AFDFBFAB-E80D-CDD5-6E1B-8ACBF5CF586B}"/>
              </a:ext>
            </a:extLst>
          </p:cNvPr>
          <p:cNvSpPr txBox="1"/>
          <p:nvPr/>
        </p:nvSpPr>
        <p:spPr>
          <a:xfrm>
            <a:off x="4326255" y="5560512"/>
            <a:ext cx="1035627" cy="261610"/>
          </a:xfrm>
          <a:prstGeom prst="rect">
            <a:avLst/>
          </a:prstGeom>
          <a:noFill/>
        </p:spPr>
        <p:txBody>
          <a:bodyPr wrap="square">
            <a:spAutoFit/>
          </a:bodyPr>
          <a:lstStyle/>
          <a:p>
            <a:pPr algn="ctr"/>
            <a:r>
              <a:rPr lang="it-IT" sz="1100" b="1"/>
              <a:t>Tonno</a:t>
            </a:r>
            <a:endParaRPr lang="en-GB" sz="1100" b="1"/>
          </a:p>
        </p:txBody>
      </p:sp>
      <p:pic>
        <p:nvPicPr>
          <p:cNvPr id="26" name="Immagine 25">
            <a:extLst>
              <a:ext uri="{FF2B5EF4-FFF2-40B4-BE49-F238E27FC236}">
                <a16:creationId xmlns:a16="http://schemas.microsoft.com/office/drawing/2014/main" id="{3A1C9348-3FA2-27AC-7676-9A1C7A35D0FF}"/>
              </a:ext>
            </a:extLst>
          </p:cNvPr>
          <p:cNvPicPr>
            <a:picLocks noChangeAspect="1"/>
          </p:cNvPicPr>
          <p:nvPr/>
        </p:nvPicPr>
        <p:blipFill>
          <a:blip r:embed="rId4">
            <a:duotone>
              <a:schemeClr val="accent3">
                <a:shade val="45000"/>
                <a:satMod val="135000"/>
              </a:schemeClr>
              <a:prstClr val="white"/>
            </a:duotone>
          </a:blip>
          <a:stretch>
            <a:fillRect/>
          </a:stretch>
        </p:blipFill>
        <p:spPr>
          <a:xfrm>
            <a:off x="3531464" y="4423817"/>
            <a:ext cx="493899" cy="448999"/>
          </a:xfrm>
          <a:prstGeom prst="rect">
            <a:avLst/>
          </a:prstGeom>
        </p:spPr>
      </p:pic>
      <p:sp>
        <p:nvSpPr>
          <p:cNvPr id="28" name="CasellaDiTesto 27">
            <a:extLst>
              <a:ext uri="{FF2B5EF4-FFF2-40B4-BE49-F238E27FC236}">
                <a16:creationId xmlns:a16="http://schemas.microsoft.com/office/drawing/2014/main" id="{62366130-ED1F-88DE-920C-D57BBDB291F3}"/>
              </a:ext>
            </a:extLst>
          </p:cNvPr>
          <p:cNvSpPr txBox="1"/>
          <p:nvPr/>
        </p:nvSpPr>
        <p:spPr>
          <a:xfrm>
            <a:off x="3434666" y="4814041"/>
            <a:ext cx="1035627" cy="261610"/>
          </a:xfrm>
          <a:prstGeom prst="rect">
            <a:avLst/>
          </a:prstGeom>
          <a:noFill/>
        </p:spPr>
        <p:txBody>
          <a:bodyPr wrap="square">
            <a:spAutoFit/>
          </a:bodyPr>
          <a:lstStyle/>
          <a:p>
            <a:pPr algn="ctr"/>
            <a:r>
              <a:rPr lang="it-IT" sz="1100" b="1"/>
              <a:t>Tonno</a:t>
            </a:r>
            <a:endParaRPr lang="en-GB" sz="1100" b="1"/>
          </a:p>
        </p:txBody>
      </p:sp>
      <p:sp>
        <p:nvSpPr>
          <p:cNvPr id="29" name="CasellaDiTesto 28">
            <a:extLst>
              <a:ext uri="{FF2B5EF4-FFF2-40B4-BE49-F238E27FC236}">
                <a16:creationId xmlns:a16="http://schemas.microsoft.com/office/drawing/2014/main" id="{CEEDB8E6-0786-560B-8C3D-C2953E97D1A5}"/>
              </a:ext>
            </a:extLst>
          </p:cNvPr>
          <p:cNvSpPr txBox="1"/>
          <p:nvPr/>
        </p:nvSpPr>
        <p:spPr>
          <a:xfrm>
            <a:off x="3817048" y="4009506"/>
            <a:ext cx="1035627" cy="261610"/>
          </a:xfrm>
          <a:prstGeom prst="rect">
            <a:avLst/>
          </a:prstGeom>
          <a:noFill/>
        </p:spPr>
        <p:txBody>
          <a:bodyPr wrap="square">
            <a:spAutoFit/>
          </a:bodyPr>
          <a:lstStyle/>
          <a:p>
            <a:pPr algn="ctr"/>
            <a:r>
              <a:rPr lang="it-IT" sz="1100" b="1"/>
              <a:t>Pomodori</a:t>
            </a:r>
            <a:endParaRPr lang="en-GB" sz="1100" b="1"/>
          </a:p>
        </p:txBody>
      </p:sp>
      <p:pic>
        <p:nvPicPr>
          <p:cNvPr id="31" name="Immagine 30">
            <a:extLst>
              <a:ext uri="{FF2B5EF4-FFF2-40B4-BE49-F238E27FC236}">
                <a16:creationId xmlns:a16="http://schemas.microsoft.com/office/drawing/2014/main" id="{FFF5E84D-F2E8-C935-57AA-4D99D9E43FF9}"/>
              </a:ext>
            </a:extLst>
          </p:cNvPr>
          <p:cNvPicPr>
            <a:picLocks noChangeAspect="1"/>
          </p:cNvPicPr>
          <p:nvPr/>
        </p:nvPicPr>
        <p:blipFill>
          <a:blip r:embed="rId6"/>
          <a:stretch>
            <a:fillRect/>
          </a:stretch>
        </p:blipFill>
        <p:spPr>
          <a:xfrm>
            <a:off x="5393848" y="2854702"/>
            <a:ext cx="354361" cy="438188"/>
          </a:xfrm>
          <a:prstGeom prst="rect">
            <a:avLst/>
          </a:prstGeom>
        </p:spPr>
      </p:pic>
      <p:pic>
        <p:nvPicPr>
          <p:cNvPr id="36" name="Immagine 35">
            <a:extLst>
              <a:ext uri="{FF2B5EF4-FFF2-40B4-BE49-F238E27FC236}">
                <a16:creationId xmlns:a16="http://schemas.microsoft.com/office/drawing/2014/main" id="{E612A355-C66C-2A5D-07D0-F57C2B6BC5CD}"/>
              </a:ext>
            </a:extLst>
          </p:cNvPr>
          <p:cNvPicPr>
            <a:picLocks noChangeAspect="1"/>
          </p:cNvPicPr>
          <p:nvPr/>
        </p:nvPicPr>
        <p:blipFill>
          <a:blip r:embed="rId6"/>
          <a:stretch>
            <a:fillRect/>
          </a:stretch>
        </p:blipFill>
        <p:spPr>
          <a:xfrm>
            <a:off x="10244068" y="2635948"/>
            <a:ext cx="354361" cy="438188"/>
          </a:xfrm>
          <a:prstGeom prst="rect">
            <a:avLst/>
          </a:prstGeom>
        </p:spPr>
      </p:pic>
      <p:pic>
        <p:nvPicPr>
          <p:cNvPr id="37" name="Immagine 36">
            <a:extLst>
              <a:ext uri="{FF2B5EF4-FFF2-40B4-BE49-F238E27FC236}">
                <a16:creationId xmlns:a16="http://schemas.microsoft.com/office/drawing/2014/main" id="{479C5EEF-56FA-20D0-8D4F-59E799350816}"/>
              </a:ext>
            </a:extLst>
          </p:cNvPr>
          <p:cNvPicPr>
            <a:picLocks noChangeAspect="1"/>
          </p:cNvPicPr>
          <p:nvPr/>
        </p:nvPicPr>
        <p:blipFill>
          <a:blip r:embed="rId6"/>
          <a:stretch>
            <a:fillRect/>
          </a:stretch>
        </p:blipFill>
        <p:spPr>
          <a:xfrm>
            <a:off x="10902481" y="4659128"/>
            <a:ext cx="354361" cy="438188"/>
          </a:xfrm>
          <a:prstGeom prst="rect">
            <a:avLst/>
          </a:prstGeom>
        </p:spPr>
      </p:pic>
      <p:pic>
        <p:nvPicPr>
          <p:cNvPr id="38" name="Immagine 37">
            <a:extLst>
              <a:ext uri="{FF2B5EF4-FFF2-40B4-BE49-F238E27FC236}">
                <a16:creationId xmlns:a16="http://schemas.microsoft.com/office/drawing/2014/main" id="{BE6C42EB-C72A-2BE7-56AB-E377D7E1D30B}"/>
              </a:ext>
            </a:extLst>
          </p:cNvPr>
          <p:cNvPicPr>
            <a:picLocks noChangeAspect="1"/>
          </p:cNvPicPr>
          <p:nvPr/>
        </p:nvPicPr>
        <p:blipFill>
          <a:blip r:embed="rId6"/>
          <a:stretch>
            <a:fillRect/>
          </a:stretch>
        </p:blipFill>
        <p:spPr>
          <a:xfrm>
            <a:off x="4964192" y="5160825"/>
            <a:ext cx="354361" cy="438188"/>
          </a:xfrm>
          <a:prstGeom prst="rect">
            <a:avLst/>
          </a:prstGeom>
        </p:spPr>
      </p:pic>
      <p:pic>
        <p:nvPicPr>
          <p:cNvPr id="39" name="Immagine 38">
            <a:extLst>
              <a:ext uri="{FF2B5EF4-FFF2-40B4-BE49-F238E27FC236}">
                <a16:creationId xmlns:a16="http://schemas.microsoft.com/office/drawing/2014/main" id="{9FDEF53B-AA7E-A144-6BCA-0D245926442E}"/>
              </a:ext>
            </a:extLst>
          </p:cNvPr>
          <p:cNvPicPr>
            <a:picLocks noChangeAspect="1"/>
          </p:cNvPicPr>
          <p:nvPr/>
        </p:nvPicPr>
        <p:blipFill>
          <a:blip r:embed="rId6"/>
          <a:stretch>
            <a:fillRect/>
          </a:stretch>
        </p:blipFill>
        <p:spPr>
          <a:xfrm>
            <a:off x="3998114" y="4422455"/>
            <a:ext cx="354361" cy="438188"/>
          </a:xfrm>
          <a:prstGeom prst="rect">
            <a:avLst/>
          </a:prstGeom>
        </p:spPr>
      </p:pic>
      <p:pic>
        <p:nvPicPr>
          <p:cNvPr id="41" name="Immagine 40">
            <a:extLst>
              <a:ext uri="{FF2B5EF4-FFF2-40B4-BE49-F238E27FC236}">
                <a16:creationId xmlns:a16="http://schemas.microsoft.com/office/drawing/2014/main" id="{836B3DE5-DB0B-4B25-B47D-C49DC0BE8163}"/>
              </a:ext>
            </a:extLst>
          </p:cNvPr>
          <p:cNvPicPr>
            <a:picLocks noChangeAspect="1"/>
          </p:cNvPicPr>
          <p:nvPr/>
        </p:nvPicPr>
        <p:blipFill>
          <a:blip r:embed="rId7"/>
          <a:stretch>
            <a:fillRect/>
          </a:stretch>
        </p:blipFill>
        <p:spPr>
          <a:xfrm>
            <a:off x="4423277" y="3607608"/>
            <a:ext cx="311339" cy="411541"/>
          </a:xfrm>
          <a:prstGeom prst="rect">
            <a:avLst/>
          </a:prstGeom>
        </p:spPr>
      </p:pic>
      <p:pic>
        <p:nvPicPr>
          <p:cNvPr id="43" name="Immagine 42">
            <a:extLst>
              <a:ext uri="{FF2B5EF4-FFF2-40B4-BE49-F238E27FC236}">
                <a16:creationId xmlns:a16="http://schemas.microsoft.com/office/drawing/2014/main" id="{562A25DB-39CE-67FC-517B-7D3C9C9EFFB8}"/>
              </a:ext>
            </a:extLst>
          </p:cNvPr>
          <p:cNvPicPr>
            <a:picLocks noChangeAspect="1"/>
          </p:cNvPicPr>
          <p:nvPr/>
        </p:nvPicPr>
        <p:blipFill>
          <a:blip r:embed="rId8"/>
          <a:stretch>
            <a:fillRect/>
          </a:stretch>
        </p:blipFill>
        <p:spPr>
          <a:xfrm>
            <a:off x="11226681" y="3425631"/>
            <a:ext cx="335738" cy="448999"/>
          </a:xfrm>
          <a:prstGeom prst="rect">
            <a:avLst/>
          </a:prstGeom>
        </p:spPr>
      </p:pic>
      <p:cxnSp>
        <p:nvCxnSpPr>
          <p:cNvPr id="44" name="Connettore 2 43">
            <a:extLst>
              <a:ext uri="{FF2B5EF4-FFF2-40B4-BE49-F238E27FC236}">
                <a16:creationId xmlns:a16="http://schemas.microsoft.com/office/drawing/2014/main" id="{74D31512-C051-45CA-CA5D-551502F9A8E7}"/>
              </a:ext>
            </a:extLst>
          </p:cNvPr>
          <p:cNvCxnSpPr>
            <a:cxnSpLocks/>
          </p:cNvCxnSpPr>
          <p:nvPr/>
        </p:nvCxnSpPr>
        <p:spPr>
          <a:xfrm>
            <a:off x="5571028" y="3509408"/>
            <a:ext cx="392095" cy="30397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Connettore 2 46">
            <a:extLst>
              <a:ext uri="{FF2B5EF4-FFF2-40B4-BE49-F238E27FC236}">
                <a16:creationId xmlns:a16="http://schemas.microsoft.com/office/drawing/2014/main" id="{E79DEAD4-07B6-CC3A-6876-EBCC17BAEF1B}"/>
              </a:ext>
            </a:extLst>
          </p:cNvPr>
          <p:cNvCxnSpPr>
            <a:cxnSpLocks/>
          </p:cNvCxnSpPr>
          <p:nvPr/>
        </p:nvCxnSpPr>
        <p:spPr>
          <a:xfrm>
            <a:off x="4859743" y="4018407"/>
            <a:ext cx="920954" cy="16419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Connettore 2 49">
            <a:extLst>
              <a:ext uri="{FF2B5EF4-FFF2-40B4-BE49-F238E27FC236}">
                <a16:creationId xmlns:a16="http://schemas.microsoft.com/office/drawing/2014/main" id="{DE405F33-8DAF-98C3-3AC6-16842D970A14}"/>
              </a:ext>
            </a:extLst>
          </p:cNvPr>
          <p:cNvCxnSpPr>
            <a:cxnSpLocks/>
          </p:cNvCxnSpPr>
          <p:nvPr/>
        </p:nvCxnSpPr>
        <p:spPr>
          <a:xfrm flipV="1">
            <a:off x="4590070" y="4466960"/>
            <a:ext cx="1226530" cy="2005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ttore 2 52">
            <a:extLst>
              <a:ext uri="{FF2B5EF4-FFF2-40B4-BE49-F238E27FC236}">
                <a16:creationId xmlns:a16="http://schemas.microsoft.com/office/drawing/2014/main" id="{E4F133D9-AF78-3891-824B-121446FF263B}"/>
              </a:ext>
            </a:extLst>
          </p:cNvPr>
          <p:cNvCxnSpPr>
            <a:cxnSpLocks/>
          </p:cNvCxnSpPr>
          <p:nvPr/>
        </p:nvCxnSpPr>
        <p:spPr>
          <a:xfrm flipV="1">
            <a:off x="5436726" y="4681733"/>
            <a:ext cx="717282" cy="5463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Ovale 55">
            <a:extLst>
              <a:ext uri="{FF2B5EF4-FFF2-40B4-BE49-F238E27FC236}">
                <a16:creationId xmlns:a16="http://schemas.microsoft.com/office/drawing/2014/main" id="{FE521745-2968-B665-A012-B8D779B6E362}"/>
              </a:ext>
            </a:extLst>
          </p:cNvPr>
          <p:cNvSpPr/>
          <p:nvPr/>
        </p:nvSpPr>
        <p:spPr>
          <a:xfrm>
            <a:off x="3342968" y="2635948"/>
            <a:ext cx="3573676" cy="3381394"/>
          </a:xfrm>
          <a:prstGeom prst="ellipse">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CasellaDiTesto 56">
            <a:extLst>
              <a:ext uri="{FF2B5EF4-FFF2-40B4-BE49-F238E27FC236}">
                <a16:creationId xmlns:a16="http://schemas.microsoft.com/office/drawing/2014/main" id="{BBD5B08A-A35B-8AB6-1052-4FA434D049D9}"/>
              </a:ext>
            </a:extLst>
          </p:cNvPr>
          <p:cNvSpPr txBox="1"/>
          <p:nvPr/>
        </p:nvSpPr>
        <p:spPr>
          <a:xfrm>
            <a:off x="4590070" y="6010231"/>
            <a:ext cx="1035627" cy="261610"/>
          </a:xfrm>
          <a:prstGeom prst="rect">
            <a:avLst/>
          </a:prstGeom>
          <a:noFill/>
        </p:spPr>
        <p:txBody>
          <a:bodyPr wrap="square">
            <a:spAutoFit/>
          </a:bodyPr>
          <a:lstStyle/>
          <a:p>
            <a:pPr algn="ctr"/>
            <a:r>
              <a:rPr lang="it-IT" sz="1100" b="1"/>
              <a:t>Ristorante 2</a:t>
            </a:r>
            <a:endParaRPr lang="en-GB" sz="1100" b="1"/>
          </a:p>
        </p:txBody>
      </p:sp>
      <p:sp>
        <p:nvSpPr>
          <p:cNvPr id="61" name="CasellaDiTesto 60">
            <a:extLst>
              <a:ext uri="{FF2B5EF4-FFF2-40B4-BE49-F238E27FC236}">
                <a16:creationId xmlns:a16="http://schemas.microsoft.com/office/drawing/2014/main" id="{3DC59ED1-B7BE-4B53-EB05-A6E425A4A7E5}"/>
              </a:ext>
            </a:extLst>
          </p:cNvPr>
          <p:cNvSpPr txBox="1"/>
          <p:nvPr/>
        </p:nvSpPr>
        <p:spPr>
          <a:xfrm>
            <a:off x="697657" y="4696307"/>
            <a:ext cx="2253950" cy="600164"/>
          </a:xfrm>
          <a:prstGeom prst="rect">
            <a:avLst/>
          </a:prstGeom>
          <a:noFill/>
        </p:spPr>
        <p:txBody>
          <a:bodyPr wrap="square">
            <a:spAutoFit/>
          </a:bodyPr>
          <a:lstStyle/>
          <a:p>
            <a:pPr algn="ctr"/>
            <a:r>
              <a:rPr lang="it-IT" sz="1100" b="1"/>
              <a:t>Valore atteso </a:t>
            </a:r>
            <a:r>
              <a:rPr lang="it-IT" sz="1100" b="1" u="sng"/>
              <a:t>inferiore</a:t>
            </a:r>
            <a:r>
              <a:rPr lang="it-IT" sz="1100" b="1"/>
              <a:t> al </a:t>
            </a:r>
            <a:r>
              <a:rPr lang="it-IT" sz="1100" b="1" u="sng"/>
              <a:t>20%</a:t>
            </a:r>
            <a:r>
              <a:rPr lang="it-IT" sz="1100" b="1"/>
              <a:t> della capacità globale nel giorno successivo</a:t>
            </a:r>
            <a:endParaRPr lang="en-GB" sz="1100" b="1"/>
          </a:p>
        </p:txBody>
      </p:sp>
      <p:sp>
        <p:nvSpPr>
          <p:cNvPr id="62" name="CasellaDiTesto 61">
            <a:extLst>
              <a:ext uri="{FF2B5EF4-FFF2-40B4-BE49-F238E27FC236}">
                <a16:creationId xmlns:a16="http://schemas.microsoft.com/office/drawing/2014/main" id="{B93D678F-5403-CB28-F493-2165DA15A8F8}"/>
              </a:ext>
            </a:extLst>
          </p:cNvPr>
          <p:cNvSpPr txBox="1"/>
          <p:nvPr/>
        </p:nvSpPr>
        <p:spPr>
          <a:xfrm>
            <a:off x="694248" y="2932742"/>
            <a:ext cx="2253950" cy="600164"/>
          </a:xfrm>
          <a:prstGeom prst="rect">
            <a:avLst/>
          </a:prstGeom>
          <a:noFill/>
        </p:spPr>
        <p:txBody>
          <a:bodyPr wrap="square">
            <a:spAutoFit/>
          </a:bodyPr>
          <a:lstStyle/>
          <a:p>
            <a:pPr algn="ctr"/>
            <a:r>
              <a:rPr lang="it-IT" sz="1100" b="1"/>
              <a:t>Valore atteso </a:t>
            </a:r>
            <a:r>
              <a:rPr lang="it-IT" sz="1100" b="1" u="sng"/>
              <a:t>superiore</a:t>
            </a:r>
            <a:r>
              <a:rPr lang="it-IT" sz="1100" b="1"/>
              <a:t> al </a:t>
            </a:r>
            <a:r>
              <a:rPr lang="it-IT" sz="1100" b="1" u="sng"/>
              <a:t>50%</a:t>
            </a:r>
            <a:r>
              <a:rPr lang="it-IT" sz="1100" b="1"/>
              <a:t> della capacità globale nel giorno successivo</a:t>
            </a:r>
            <a:endParaRPr lang="en-GB" sz="1100" b="1"/>
          </a:p>
        </p:txBody>
      </p:sp>
      <p:sp>
        <p:nvSpPr>
          <p:cNvPr id="63" name="CasellaDiTesto 62">
            <a:extLst>
              <a:ext uri="{FF2B5EF4-FFF2-40B4-BE49-F238E27FC236}">
                <a16:creationId xmlns:a16="http://schemas.microsoft.com/office/drawing/2014/main" id="{980516A8-2A8F-88E5-5162-297E65F3AEE7}"/>
              </a:ext>
            </a:extLst>
          </p:cNvPr>
          <p:cNvSpPr txBox="1"/>
          <p:nvPr/>
        </p:nvSpPr>
        <p:spPr>
          <a:xfrm>
            <a:off x="618722" y="3815845"/>
            <a:ext cx="2406860" cy="600164"/>
          </a:xfrm>
          <a:prstGeom prst="rect">
            <a:avLst/>
          </a:prstGeom>
          <a:noFill/>
        </p:spPr>
        <p:txBody>
          <a:bodyPr wrap="square">
            <a:spAutoFit/>
          </a:bodyPr>
          <a:lstStyle/>
          <a:p>
            <a:pPr algn="ctr"/>
            <a:r>
              <a:rPr lang="it-IT" sz="1100" b="1"/>
              <a:t>Valore atteso </a:t>
            </a:r>
            <a:r>
              <a:rPr lang="it-IT" sz="1100" b="1" u="sng"/>
              <a:t>tra il 20% ed il 50%</a:t>
            </a:r>
            <a:r>
              <a:rPr lang="it-IT" sz="1100" b="1"/>
              <a:t> della capacità globale nel giorno successivo</a:t>
            </a:r>
            <a:endParaRPr lang="en-GB" sz="1100" b="1"/>
          </a:p>
        </p:txBody>
      </p:sp>
      <p:pic>
        <p:nvPicPr>
          <p:cNvPr id="2048" name="Immagine 2047">
            <a:extLst>
              <a:ext uri="{FF2B5EF4-FFF2-40B4-BE49-F238E27FC236}">
                <a16:creationId xmlns:a16="http://schemas.microsoft.com/office/drawing/2014/main" id="{C96157E7-3652-4940-595E-79ACBDB25381}"/>
              </a:ext>
            </a:extLst>
          </p:cNvPr>
          <p:cNvPicPr>
            <a:picLocks noChangeAspect="1"/>
          </p:cNvPicPr>
          <p:nvPr/>
        </p:nvPicPr>
        <p:blipFill>
          <a:blip r:embed="rId6"/>
          <a:stretch>
            <a:fillRect/>
          </a:stretch>
        </p:blipFill>
        <p:spPr>
          <a:xfrm>
            <a:off x="353074" y="3000428"/>
            <a:ext cx="354361" cy="438188"/>
          </a:xfrm>
          <a:prstGeom prst="rect">
            <a:avLst/>
          </a:prstGeom>
        </p:spPr>
      </p:pic>
      <p:pic>
        <p:nvPicPr>
          <p:cNvPr id="2049" name="Immagine 2048">
            <a:extLst>
              <a:ext uri="{FF2B5EF4-FFF2-40B4-BE49-F238E27FC236}">
                <a16:creationId xmlns:a16="http://schemas.microsoft.com/office/drawing/2014/main" id="{BC610CE7-7977-0BE1-6813-D9FB7DF9773D}"/>
              </a:ext>
            </a:extLst>
          </p:cNvPr>
          <p:cNvPicPr>
            <a:picLocks noChangeAspect="1"/>
          </p:cNvPicPr>
          <p:nvPr/>
        </p:nvPicPr>
        <p:blipFill>
          <a:blip r:embed="rId8"/>
          <a:stretch>
            <a:fillRect/>
          </a:stretch>
        </p:blipFill>
        <p:spPr>
          <a:xfrm>
            <a:off x="358510" y="3891427"/>
            <a:ext cx="335738" cy="448999"/>
          </a:xfrm>
          <a:prstGeom prst="rect">
            <a:avLst/>
          </a:prstGeom>
        </p:spPr>
      </p:pic>
      <p:pic>
        <p:nvPicPr>
          <p:cNvPr id="2050" name="Immagine 2049">
            <a:extLst>
              <a:ext uri="{FF2B5EF4-FFF2-40B4-BE49-F238E27FC236}">
                <a16:creationId xmlns:a16="http://schemas.microsoft.com/office/drawing/2014/main" id="{3B073885-A9BA-21F1-44F7-DEF24696B567}"/>
              </a:ext>
            </a:extLst>
          </p:cNvPr>
          <p:cNvPicPr>
            <a:picLocks noChangeAspect="1"/>
          </p:cNvPicPr>
          <p:nvPr/>
        </p:nvPicPr>
        <p:blipFill>
          <a:blip r:embed="rId7"/>
          <a:stretch>
            <a:fillRect/>
          </a:stretch>
        </p:blipFill>
        <p:spPr>
          <a:xfrm>
            <a:off x="370709" y="4793237"/>
            <a:ext cx="311339" cy="411541"/>
          </a:xfrm>
          <a:prstGeom prst="rect">
            <a:avLst/>
          </a:prstGeom>
        </p:spPr>
      </p:pic>
    </p:spTree>
    <p:extLst>
      <p:ext uri="{BB962C8B-B14F-4D97-AF65-F5344CB8AC3E}">
        <p14:creationId xmlns:p14="http://schemas.microsoft.com/office/powerpoint/2010/main" val="2861344224"/>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165568-39D2-6EB6-ABD6-6C840D1AF6CD}"/>
              </a:ext>
            </a:extLst>
          </p:cNvPr>
          <p:cNvSpPr>
            <a:spLocks noGrp="1"/>
          </p:cNvSpPr>
          <p:nvPr>
            <p:ph type="title"/>
          </p:nvPr>
        </p:nvSpPr>
        <p:spPr/>
        <p:txBody>
          <a:bodyPr/>
          <a:lstStyle/>
          <a:p>
            <a:r>
              <a:rPr lang="it-IT"/>
              <a:t>API</a:t>
            </a:r>
          </a:p>
        </p:txBody>
      </p:sp>
      <p:pic>
        <p:nvPicPr>
          <p:cNvPr id="3" name="Immagine 2">
            <a:extLst>
              <a:ext uri="{FF2B5EF4-FFF2-40B4-BE49-F238E27FC236}">
                <a16:creationId xmlns:a16="http://schemas.microsoft.com/office/drawing/2014/main" id="{51BA7545-8500-8E99-D7C0-E610F80BC2E8}"/>
              </a:ext>
            </a:extLst>
          </p:cNvPr>
          <p:cNvPicPr>
            <a:picLocks noChangeAspect="1"/>
          </p:cNvPicPr>
          <p:nvPr/>
        </p:nvPicPr>
        <p:blipFill>
          <a:blip r:embed="rId3"/>
          <a:stretch>
            <a:fillRect/>
          </a:stretch>
        </p:blipFill>
        <p:spPr>
          <a:xfrm>
            <a:off x="1491582" y="2326640"/>
            <a:ext cx="8878960" cy="442451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99552146"/>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F4B833-04F9-53F2-8CB6-1541C4AC75A6}"/>
              </a:ext>
            </a:extLst>
          </p:cNvPr>
          <p:cNvSpPr>
            <a:spLocks noGrp="1"/>
          </p:cNvSpPr>
          <p:nvPr>
            <p:ph type="title"/>
          </p:nvPr>
        </p:nvSpPr>
        <p:spPr/>
        <p:txBody>
          <a:bodyPr/>
          <a:lstStyle/>
          <a:p>
            <a:r>
              <a:rPr lang="it-IT"/>
              <a:t>Applicazione Mobile</a:t>
            </a:r>
          </a:p>
        </p:txBody>
      </p:sp>
      <p:pic>
        <p:nvPicPr>
          <p:cNvPr id="3" name="Immagine 2">
            <a:extLst>
              <a:ext uri="{FF2B5EF4-FFF2-40B4-BE49-F238E27FC236}">
                <a16:creationId xmlns:a16="http://schemas.microsoft.com/office/drawing/2014/main" id="{6F126582-6408-C26D-DE6D-EB3E78B263A9}"/>
              </a:ext>
            </a:extLst>
          </p:cNvPr>
          <p:cNvPicPr>
            <a:picLocks noChangeAspect="1"/>
          </p:cNvPicPr>
          <p:nvPr/>
        </p:nvPicPr>
        <p:blipFill>
          <a:blip r:embed="rId2"/>
          <a:stretch>
            <a:fillRect/>
          </a:stretch>
        </p:blipFill>
        <p:spPr>
          <a:xfrm>
            <a:off x="8978957" y="2417681"/>
            <a:ext cx="1886659" cy="3944015"/>
          </a:xfrm>
          <a:prstGeom prst="roundRect">
            <a:avLst>
              <a:gd name="adj" fmla="val 8594"/>
            </a:avLst>
          </a:prstGeom>
          <a:solidFill>
            <a:srgbClr val="FFFFFF">
              <a:shade val="85000"/>
            </a:srgbClr>
          </a:solidFill>
          <a:ln w="19050">
            <a:solidFill>
              <a:schemeClr val="tx1"/>
            </a:solidFill>
          </a:ln>
          <a:effectLst/>
        </p:spPr>
      </p:pic>
    </p:spTree>
    <p:extLst>
      <p:ext uri="{BB962C8B-B14F-4D97-AF65-F5344CB8AC3E}">
        <p14:creationId xmlns:p14="http://schemas.microsoft.com/office/powerpoint/2010/main" val="2331470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F4B833-04F9-53F2-8CB6-1541C4AC75A6}"/>
              </a:ext>
            </a:extLst>
          </p:cNvPr>
          <p:cNvSpPr>
            <a:spLocks noGrp="1"/>
          </p:cNvSpPr>
          <p:nvPr>
            <p:ph type="title"/>
          </p:nvPr>
        </p:nvSpPr>
        <p:spPr/>
        <p:txBody>
          <a:bodyPr/>
          <a:lstStyle/>
          <a:p>
            <a:r>
              <a:rPr lang="it-IT"/>
              <a:t>Tecnologie usate</a:t>
            </a:r>
          </a:p>
        </p:txBody>
      </p:sp>
      <p:pic>
        <p:nvPicPr>
          <p:cNvPr id="1026" name="Picture 2" descr="Python Logo, symbol, meaning, history, PNG, brand">
            <a:extLst>
              <a:ext uri="{FF2B5EF4-FFF2-40B4-BE49-F238E27FC236}">
                <a16:creationId xmlns:a16="http://schemas.microsoft.com/office/drawing/2014/main" id="{53825DD6-78F5-3F29-1514-8737E5581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0672" y="4095750"/>
            <a:ext cx="2406923" cy="13638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descr="HiveMQ Reviews 2024: Details, Pricing, &amp; Features | G2">
            <a:extLst>
              <a:ext uri="{FF2B5EF4-FFF2-40B4-BE49-F238E27FC236}">
                <a16:creationId xmlns:a16="http://schemas.microsoft.com/office/drawing/2014/main" id="{CA81CF3C-D43F-1F27-C734-884ADC76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9369" y="2643055"/>
            <a:ext cx="2208586" cy="1159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2" descr="MIT App Inventor | Cambridge MA">
            <a:extLst>
              <a:ext uri="{FF2B5EF4-FFF2-40B4-BE49-F238E27FC236}">
                <a16:creationId xmlns:a16="http://schemas.microsoft.com/office/drawing/2014/main" id="{BD9F2F41-A743-EF99-EF83-89BC4DEBF5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7370" y="2365029"/>
            <a:ext cx="1613793" cy="16137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D6A7583-721E-584F-21F3-88C04DEE2D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497" y="4426172"/>
            <a:ext cx="2667789" cy="7069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penStreetMap API - Myti - Share the Path">
            <a:extLst>
              <a:ext uri="{FF2B5EF4-FFF2-40B4-BE49-F238E27FC236}">
                <a16:creationId xmlns:a16="http://schemas.microsoft.com/office/drawing/2014/main" id="{4D4E47A3-185A-5A97-8AEB-3036DB9F9B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244" y="5440515"/>
            <a:ext cx="2910285" cy="9700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acebook Prophet. (Almost) everything you should know to… | by Moto DEI |  The Startup | Medium">
            <a:extLst>
              <a:ext uri="{FF2B5EF4-FFF2-40B4-BE49-F238E27FC236}">
                <a16:creationId xmlns:a16="http://schemas.microsoft.com/office/drawing/2014/main" id="{08F82397-22D9-3211-ACB3-BA1E5BF545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8970" y="2642905"/>
            <a:ext cx="3728753" cy="106756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E4CCE55-7FD8-A7D2-E153-258BC36426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683" y="2552302"/>
            <a:ext cx="1980285" cy="134769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 Soft Introduction to Google OR-Tools | by Advancedor Academy | Operations  Research Bit | Medium">
            <a:extLst>
              <a:ext uri="{FF2B5EF4-FFF2-40B4-BE49-F238E27FC236}">
                <a16:creationId xmlns:a16="http://schemas.microsoft.com/office/drawing/2014/main" id="{D2279EF8-2113-9FCD-EDD4-0BC25B60BD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07885" y="4447369"/>
            <a:ext cx="3019578" cy="202928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What is SQLAlchemy?. An intro to ORM and SQLAlchemy. | by Priya Srivastava  | Medium">
            <a:extLst>
              <a:ext uri="{FF2B5EF4-FFF2-40B4-BE49-F238E27FC236}">
                <a16:creationId xmlns:a16="http://schemas.microsoft.com/office/drawing/2014/main" id="{972268E6-33FE-6681-E003-9274137DDA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134" y="5437415"/>
            <a:ext cx="3172174" cy="12688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STful API Documentation: Swagger | by Suneet Bansal | Medium">
            <a:extLst>
              <a:ext uri="{FF2B5EF4-FFF2-40B4-BE49-F238E27FC236}">
                <a16:creationId xmlns:a16="http://schemas.microsoft.com/office/drawing/2014/main" id="{D3E62C43-1B29-5365-B9F6-DBC128B8DF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3948" y="4351567"/>
            <a:ext cx="2245493" cy="625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413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F68CCA98-5C23-5732-6478-2DC371B64E59}"/>
              </a:ext>
            </a:extLst>
          </p:cNvPr>
          <p:cNvSpPr>
            <a:spLocks noGrp="1"/>
          </p:cNvSpPr>
          <p:nvPr>
            <p:ph type="ctrTitle"/>
          </p:nvPr>
        </p:nvSpPr>
        <p:spPr/>
        <p:txBody>
          <a:bodyPr anchor="ctr"/>
          <a:lstStyle/>
          <a:p>
            <a:pPr algn="ctr"/>
            <a:r>
              <a:rPr lang="it-IT" err="1"/>
              <a:t>It’s</a:t>
            </a:r>
            <a:r>
              <a:rPr lang="it-IT"/>
              <a:t> DEMO time!</a:t>
            </a:r>
          </a:p>
        </p:txBody>
      </p:sp>
    </p:spTree>
    <p:extLst>
      <p:ext uri="{BB962C8B-B14F-4D97-AF65-F5344CB8AC3E}">
        <p14:creationId xmlns:p14="http://schemas.microsoft.com/office/powerpoint/2010/main" val="3333062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F68CCA98-5C23-5732-6478-2DC371B64E59}"/>
              </a:ext>
            </a:extLst>
          </p:cNvPr>
          <p:cNvSpPr>
            <a:spLocks noGrp="1"/>
          </p:cNvSpPr>
          <p:nvPr>
            <p:ph type="ctrTitle"/>
          </p:nvPr>
        </p:nvSpPr>
        <p:spPr/>
        <p:txBody>
          <a:bodyPr anchor="ctr"/>
          <a:lstStyle/>
          <a:p>
            <a:pPr algn="ctr"/>
            <a:r>
              <a:rPr lang="it-IT"/>
              <a:t>Grazie per l’attenzione!</a:t>
            </a:r>
          </a:p>
        </p:txBody>
      </p:sp>
    </p:spTree>
    <p:extLst>
      <p:ext uri="{BB962C8B-B14F-4D97-AF65-F5344CB8AC3E}">
        <p14:creationId xmlns:p14="http://schemas.microsoft.com/office/powerpoint/2010/main" val="4252730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981822-1FEF-3894-B3DB-DA1F4AE5FDF1}"/>
              </a:ext>
            </a:extLst>
          </p:cNvPr>
          <p:cNvSpPr>
            <a:spLocks noGrp="1"/>
          </p:cNvSpPr>
          <p:nvPr>
            <p:ph type="title"/>
          </p:nvPr>
        </p:nvSpPr>
        <p:spPr/>
        <p:txBody>
          <a:bodyPr/>
          <a:lstStyle/>
          <a:p>
            <a:r>
              <a:rPr lang="it-IT">
                <a:solidFill>
                  <a:schemeClr val="bg1"/>
                </a:solidFill>
              </a:rPr>
              <a:t>Mentre questo… Cosa rappresenta?</a:t>
            </a:r>
          </a:p>
        </p:txBody>
      </p:sp>
      <p:sp>
        <p:nvSpPr>
          <p:cNvPr id="3" name="Titolo 1">
            <a:extLst>
              <a:ext uri="{FF2B5EF4-FFF2-40B4-BE49-F238E27FC236}">
                <a16:creationId xmlns:a16="http://schemas.microsoft.com/office/drawing/2014/main" id="{715DF534-0B8B-0465-F344-98055F572084}"/>
              </a:ext>
            </a:extLst>
          </p:cNvPr>
          <p:cNvSpPr txBox="1">
            <a:spLocks/>
          </p:cNvSpPr>
          <p:nvPr/>
        </p:nvSpPr>
        <p:spPr bwMode="gray">
          <a:xfrm>
            <a:off x="599892" y="3426812"/>
            <a:ext cx="10995571" cy="140369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it-IT" sz="6000">
              <a:ln w="0"/>
              <a:solidFill>
                <a:schemeClr val="tx1"/>
              </a:solidFill>
              <a:effectLst>
                <a:outerShdw blurRad="38100" dist="19050" dir="2700000" algn="tl" rotWithShape="0">
                  <a:prstClr val="black">
                    <a:alpha val="40000"/>
                  </a:prstClr>
                </a:outerShdw>
              </a:effectLst>
            </a:endParaRPr>
          </a:p>
        </p:txBody>
      </p:sp>
      <p:sp>
        <p:nvSpPr>
          <p:cNvPr id="4" name="Titolo 1">
            <a:extLst>
              <a:ext uri="{FF2B5EF4-FFF2-40B4-BE49-F238E27FC236}">
                <a16:creationId xmlns:a16="http://schemas.microsoft.com/office/drawing/2014/main" id="{CE9CF1C3-E7F6-21A4-88BD-7A45160C2F5B}"/>
              </a:ext>
            </a:extLst>
          </p:cNvPr>
          <p:cNvSpPr txBox="1">
            <a:spLocks/>
          </p:cNvSpPr>
          <p:nvPr/>
        </p:nvSpPr>
        <p:spPr bwMode="gray">
          <a:xfrm>
            <a:off x="508170" y="3109312"/>
            <a:ext cx="10995571" cy="140369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it-IT" sz="6000">
              <a:ln w="0"/>
              <a:solidFill>
                <a:schemeClr val="tx1"/>
              </a:solidFill>
              <a:effectLst>
                <a:outerShdw blurRad="38100" dist="19050" dir="2700000" algn="tl" rotWithShape="0">
                  <a:prstClr val="black">
                    <a:alpha val="40000"/>
                  </a:prstClr>
                </a:outerShdw>
              </a:effectLst>
            </a:endParaRPr>
          </a:p>
          <a:p>
            <a:pPr algn="ctr"/>
            <a:r>
              <a:rPr lang="it-IT" sz="6000">
                <a:ln w="0"/>
                <a:solidFill>
                  <a:schemeClr val="tx1"/>
                </a:solidFill>
                <a:effectLst>
                  <a:outerShdw blurRad="38100" dist="19050" dir="2700000" algn="tl" rotWithShape="0">
                    <a:schemeClr val="dk1">
                      <a:alpha val="40000"/>
                    </a:schemeClr>
                  </a:outerShdw>
                </a:effectLst>
              </a:rPr>
              <a:t>~1.000.000.000.000</a:t>
            </a:r>
            <a:endParaRPr lang="it-IT" sz="6000">
              <a:ln w="0"/>
              <a:solidFill>
                <a:schemeClr val="tx1"/>
              </a:solidFill>
              <a:effectLst>
                <a:outerShdw blurRad="38100" dist="19050" dir="2700000" algn="tl" rotWithShape="0">
                  <a:prstClr val="black">
                    <a:alpha val="40000"/>
                  </a:prstClr>
                </a:outerShdw>
              </a:effectLst>
            </a:endParaRPr>
          </a:p>
          <a:p>
            <a:pPr algn="ctr"/>
            <a:r>
              <a:rPr lang="it-IT" sz="6000">
                <a:ln w="0"/>
                <a:solidFill>
                  <a:schemeClr val="tx1"/>
                </a:solidFill>
                <a:effectLst>
                  <a:outerShdw blurRad="38100" dist="19050" dir="2700000" algn="tl" rotWithShape="0">
                    <a:schemeClr val="dk1">
                      <a:alpha val="40000"/>
                    </a:schemeClr>
                  </a:outerShdw>
                </a:effectLst>
              </a:rPr>
              <a:t>tonnellate</a:t>
            </a:r>
            <a:endParaRPr lang="it-IT" sz="6000">
              <a:ln w="0"/>
              <a:solidFill>
                <a:schemeClr val="tx1"/>
              </a:solidFill>
              <a:effectLst>
                <a:outerShdw blurRad="38100" dist="19050" dir="2700000" algn="tl" rotWithShape="0">
                  <a:prstClr val="black">
                    <a:alpha val="40000"/>
                  </a:prstClr>
                </a:outerShdw>
              </a:effectLst>
            </a:endParaRPr>
          </a:p>
        </p:txBody>
      </p:sp>
    </p:spTree>
    <p:extLst>
      <p:ext uri="{BB962C8B-B14F-4D97-AF65-F5344CB8AC3E}">
        <p14:creationId xmlns:p14="http://schemas.microsoft.com/office/powerpoint/2010/main" val="1022505107"/>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0FB635-0E04-A870-D506-08BA1419A78C}"/>
              </a:ext>
            </a:extLst>
          </p:cNvPr>
          <p:cNvSpPr>
            <a:spLocks noGrp="1"/>
          </p:cNvSpPr>
          <p:nvPr>
            <p:ph type="title"/>
          </p:nvPr>
        </p:nvSpPr>
        <p:spPr/>
        <p:txBody>
          <a:bodyPr/>
          <a:lstStyle/>
          <a:p>
            <a:r>
              <a:rPr lang="it-IT">
                <a:solidFill>
                  <a:schemeClr val="bg1"/>
                </a:solidFill>
              </a:rPr>
              <a:t>Ma perché questo?</a:t>
            </a:r>
          </a:p>
        </p:txBody>
      </p:sp>
      <p:cxnSp>
        <p:nvCxnSpPr>
          <p:cNvPr id="4" name="Connettore curvo 3">
            <a:extLst>
              <a:ext uri="{FF2B5EF4-FFF2-40B4-BE49-F238E27FC236}">
                <a16:creationId xmlns:a16="http://schemas.microsoft.com/office/drawing/2014/main" id="{B8F68CDB-60A4-333E-C83E-E39D6B20205A}"/>
              </a:ext>
            </a:extLst>
          </p:cNvPr>
          <p:cNvCxnSpPr>
            <a:cxnSpLocks/>
          </p:cNvCxnSpPr>
          <p:nvPr/>
        </p:nvCxnSpPr>
        <p:spPr>
          <a:xfrm rot="16200000" flipH="1">
            <a:off x="3581500" y="3620732"/>
            <a:ext cx="4655573" cy="1818964"/>
          </a:xfrm>
          <a:prstGeom prst="curvedConnector3">
            <a:avLst>
              <a:gd name="adj1" fmla="val 50000"/>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CasellaDiTesto 15">
            <a:extLst>
              <a:ext uri="{FF2B5EF4-FFF2-40B4-BE49-F238E27FC236}">
                <a16:creationId xmlns:a16="http://schemas.microsoft.com/office/drawing/2014/main" id="{0ACE37D8-DEDF-B3F9-4C5C-9097BB7A81D1}"/>
              </a:ext>
            </a:extLst>
          </p:cNvPr>
          <p:cNvSpPr txBox="1"/>
          <p:nvPr/>
        </p:nvSpPr>
        <p:spPr>
          <a:xfrm>
            <a:off x="8337754" y="2401216"/>
            <a:ext cx="2192594" cy="369332"/>
          </a:xfrm>
          <a:prstGeom prst="rect">
            <a:avLst/>
          </a:prstGeom>
          <a:noFill/>
        </p:spPr>
        <p:txBody>
          <a:bodyPr wrap="square" lIns="91440" tIns="45720" rIns="91440" bIns="45720" anchor="t">
            <a:spAutoFit/>
          </a:bodyPr>
          <a:lstStyle/>
          <a:p>
            <a:r>
              <a:rPr lang="it-IT" sz="1800" cap="none" spc="0">
                <a:ln w="0"/>
                <a:effectLst>
                  <a:outerShdw blurRad="38100" dist="19050" dir="2700000" algn="tl" rotWithShape="0">
                    <a:schemeClr val="dk1">
                      <a:alpha val="40000"/>
                    </a:schemeClr>
                  </a:outerShdw>
                </a:effectLst>
              </a:rPr>
              <a:t>Soluzione a valle</a:t>
            </a:r>
            <a:endParaRPr lang="it-IT"/>
          </a:p>
        </p:txBody>
      </p:sp>
      <p:sp>
        <p:nvSpPr>
          <p:cNvPr id="17" name="CasellaDiTesto 16">
            <a:extLst>
              <a:ext uri="{FF2B5EF4-FFF2-40B4-BE49-F238E27FC236}">
                <a16:creationId xmlns:a16="http://schemas.microsoft.com/office/drawing/2014/main" id="{4C382063-F3E4-FCAD-2E77-351D41266B6B}"/>
              </a:ext>
            </a:extLst>
          </p:cNvPr>
          <p:cNvSpPr txBox="1"/>
          <p:nvPr/>
        </p:nvSpPr>
        <p:spPr>
          <a:xfrm>
            <a:off x="1342024" y="2401216"/>
            <a:ext cx="2325866" cy="369332"/>
          </a:xfrm>
          <a:prstGeom prst="rect">
            <a:avLst/>
          </a:prstGeom>
          <a:noFill/>
        </p:spPr>
        <p:txBody>
          <a:bodyPr wrap="square" lIns="91440" tIns="45720" rIns="91440" bIns="45720" anchor="t">
            <a:spAutoFit/>
          </a:bodyPr>
          <a:lstStyle/>
          <a:p>
            <a:r>
              <a:rPr lang="it-IT" sz="1800" cap="none" spc="0">
                <a:ln w="0"/>
                <a:effectLst>
                  <a:outerShdw blurRad="38100" dist="19050" dir="2700000" algn="tl" rotWithShape="0">
                    <a:schemeClr val="dk1">
                      <a:alpha val="40000"/>
                    </a:schemeClr>
                  </a:outerShdw>
                </a:effectLst>
              </a:rPr>
              <a:t>Soluzione a monte</a:t>
            </a:r>
            <a:endParaRPr lang="it-IT"/>
          </a:p>
        </p:txBody>
      </p:sp>
      <p:pic>
        <p:nvPicPr>
          <p:cNvPr id="19" name="Immagine 18" descr="Immagine che contiene Elementi grafici, Carattere, logo, design&#10;&#10;Descrizione generata automaticamente">
            <a:extLst>
              <a:ext uri="{FF2B5EF4-FFF2-40B4-BE49-F238E27FC236}">
                <a16:creationId xmlns:a16="http://schemas.microsoft.com/office/drawing/2014/main" id="{EDAFFA40-AAE6-EBE9-1921-EF7B1A73A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6638" y="3224981"/>
            <a:ext cx="2354826" cy="2354826"/>
          </a:xfrm>
          <a:prstGeom prst="rect">
            <a:avLst/>
          </a:prstGeom>
        </p:spPr>
      </p:pic>
      <p:pic>
        <p:nvPicPr>
          <p:cNvPr id="23" name="Immagine 22" descr="Immagine che contiene logo, Carattere, Elementi grafici, simbolo&#10;&#10;Descrizione generata automaticamente">
            <a:extLst>
              <a:ext uri="{FF2B5EF4-FFF2-40B4-BE49-F238E27FC236}">
                <a16:creationId xmlns:a16="http://schemas.microsoft.com/office/drawing/2014/main" id="{1FE014A1-A8E4-0641-B8B0-6E5918F1FE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817" y="3379839"/>
            <a:ext cx="3594280" cy="2045109"/>
          </a:xfrm>
          <a:prstGeom prst="rect">
            <a:avLst/>
          </a:prstGeom>
        </p:spPr>
      </p:pic>
    </p:spTree>
    <p:extLst>
      <p:ext uri="{BB962C8B-B14F-4D97-AF65-F5344CB8AC3E}">
        <p14:creationId xmlns:p14="http://schemas.microsoft.com/office/powerpoint/2010/main" val="1959802282"/>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4E14E923-AC79-C51E-B3D6-E95B1684B99E}"/>
              </a:ext>
            </a:extLst>
          </p:cNvPr>
          <p:cNvSpPr/>
          <p:nvPr/>
        </p:nvSpPr>
        <p:spPr>
          <a:xfrm>
            <a:off x="4667250" y="3086100"/>
            <a:ext cx="1238250" cy="3219450"/>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30D023F4-ADAA-AAD9-1CB6-52956E9CB1D2}"/>
              </a:ext>
            </a:extLst>
          </p:cNvPr>
          <p:cNvSpPr>
            <a:spLocks noGrp="1"/>
          </p:cNvSpPr>
          <p:nvPr>
            <p:ph type="title"/>
          </p:nvPr>
        </p:nvSpPr>
        <p:spPr/>
        <p:txBody>
          <a:bodyPr/>
          <a:lstStyle/>
          <a:p>
            <a:r>
              <a:rPr lang="it-IT"/>
              <a:t>Smart </a:t>
            </a:r>
            <a:r>
              <a:rPr lang="it-IT" err="1"/>
              <a:t>Warehouse</a:t>
            </a:r>
            <a:endParaRPr lang="it-IT"/>
          </a:p>
        </p:txBody>
      </p:sp>
      <p:pic>
        <p:nvPicPr>
          <p:cNvPr id="3" name="Elemento grafico 2" descr="Processore contorno">
            <a:extLst>
              <a:ext uri="{FF2B5EF4-FFF2-40B4-BE49-F238E27FC236}">
                <a16:creationId xmlns:a16="http://schemas.microsoft.com/office/drawing/2014/main" id="{56542F23-3ED3-88BE-25C8-8EBAC3D45F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8148" y="4417703"/>
            <a:ext cx="914400" cy="914400"/>
          </a:xfrm>
          <a:prstGeom prst="rect">
            <a:avLst/>
          </a:prstGeom>
        </p:spPr>
      </p:pic>
      <p:pic>
        <p:nvPicPr>
          <p:cNvPr id="5" name="Elemento grafico 4" descr="Nuvola contorno">
            <a:extLst>
              <a:ext uri="{FF2B5EF4-FFF2-40B4-BE49-F238E27FC236}">
                <a16:creationId xmlns:a16="http://schemas.microsoft.com/office/drawing/2014/main" id="{93894491-7B26-447C-B6C9-9E11906456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9601" y="5315442"/>
            <a:ext cx="914400" cy="914400"/>
          </a:xfrm>
          <a:prstGeom prst="rect">
            <a:avLst/>
          </a:prstGeom>
        </p:spPr>
      </p:pic>
      <p:pic>
        <p:nvPicPr>
          <p:cNvPr id="6" name="Elemento grafico 5" descr="Intelligenza artificiale contorno">
            <a:extLst>
              <a:ext uri="{FF2B5EF4-FFF2-40B4-BE49-F238E27FC236}">
                <a16:creationId xmlns:a16="http://schemas.microsoft.com/office/drawing/2014/main" id="{22B94059-AA86-0C6B-19EB-AF5484F48E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0366" y="3422100"/>
            <a:ext cx="914400" cy="914400"/>
          </a:xfrm>
          <a:prstGeom prst="rect">
            <a:avLst/>
          </a:prstGeom>
        </p:spPr>
      </p:pic>
      <p:sp>
        <p:nvSpPr>
          <p:cNvPr id="8" name="CasellaDiTesto 7">
            <a:extLst>
              <a:ext uri="{FF2B5EF4-FFF2-40B4-BE49-F238E27FC236}">
                <a16:creationId xmlns:a16="http://schemas.microsoft.com/office/drawing/2014/main" id="{F249A449-2A7D-8BE9-CEAC-2CEBB39C9F4D}"/>
              </a:ext>
            </a:extLst>
          </p:cNvPr>
          <p:cNvSpPr txBox="1"/>
          <p:nvPr/>
        </p:nvSpPr>
        <p:spPr>
          <a:xfrm>
            <a:off x="411839" y="3090819"/>
            <a:ext cx="35960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SENZA SMART WAREHOUSE </a:t>
            </a:r>
          </a:p>
        </p:txBody>
      </p:sp>
      <p:sp>
        <p:nvSpPr>
          <p:cNvPr id="10" name="CasellaDiTesto 9">
            <a:extLst>
              <a:ext uri="{FF2B5EF4-FFF2-40B4-BE49-F238E27FC236}">
                <a16:creationId xmlns:a16="http://schemas.microsoft.com/office/drawing/2014/main" id="{FF1AA6A2-90BE-CEBD-3D7A-D76D52F6DD75}"/>
              </a:ext>
            </a:extLst>
          </p:cNvPr>
          <p:cNvSpPr txBox="1"/>
          <p:nvPr/>
        </p:nvSpPr>
        <p:spPr>
          <a:xfrm>
            <a:off x="572629" y="3915736"/>
            <a:ext cx="327450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a:t>Prodotti scaduti</a:t>
            </a:r>
          </a:p>
          <a:p>
            <a:pPr marL="285750" indent="-285750">
              <a:buFont typeface="Arial"/>
              <a:buChar char="•"/>
            </a:pPr>
            <a:r>
              <a:rPr lang="it-IT"/>
              <a:t>Prodotti mancanti/finiti</a:t>
            </a:r>
          </a:p>
          <a:p>
            <a:pPr marL="285750" indent="-285750">
              <a:buFont typeface="Arial"/>
              <a:buChar char="•"/>
            </a:pPr>
            <a:r>
              <a:rPr lang="it-IT"/>
              <a:t>Scarso controllo del magazzino</a:t>
            </a:r>
          </a:p>
          <a:p>
            <a:pPr marL="285750" indent="-285750">
              <a:buFont typeface="Arial"/>
              <a:buChar char="•"/>
            </a:pPr>
            <a:r>
              <a:rPr lang="it-IT"/>
              <a:t>Nessuna visione "unificata" dei propri ristoranti</a:t>
            </a:r>
          </a:p>
        </p:txBody>
      </p:sp>
      <p:pic>
        <p:nvPicPr>
          <p:cNvPr id="12" name="Elemento grafico 11" descr="Faccina confusa con riempimento a tinta unita">
            <a:extLst>
              <a:ext uri="{FF2B5EF4-FFF2-40B4-BE49-F238E27FC236}">
                <a16:creationId xmlns:a16="http://schemas.microsoft.com/office/drawing/2014/main" id="{8ED62189-F617-225E-8EF3-B51783AD0D1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19961" y="2937721"/>
            <a:ext cx="690693" cy="669722"/>
          </a:xfrm>
          <a:prstGeom prst="rect">
            <a:avLst/>
          </a:prstGeom>
        </p:spPr>
      </p:pic>
      <p:sp>
        <p:nvSpPr>
          <p:cNvPr id="14" name="CasellaDiTesto 13">
            <a:extLst>
              <a:ext uri="{FF2B5EF4-FFF2-40B4-BE49-F238E27FC236}">
                <a16:creationId xmlns:a16="http://schemas.microsoft.com/office/drawing/2014/main" id="{3285CBCA-941A-AFD4-E4BC-62E5D95970DF}"/>
              </a:ext>
            </a:extLst>
          </p:cNvPr>
          <p:cNvSpPr txBox="1"/>
          <p:nvPr/>
        </p:nvSpPr>
        <p:spPr>
          <a:xfrm>
            <a:off x="6914566" y="3092216"/>
            <a:ext cx="35960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CON SMART WAREHOUSE</a:t>
            </a:r>
          </a:p>
        </p:txBody>
      </p:sp>
      <p:sp>
        <p:nvSpPr>
          <p:cNvPr id="16" name="CasellaDiTesto 15">
            <a:extLst>
              <a:ext uri="{FF2B5EF4-FFF2-40B4-BE49-F238E27FC236}">
                <a16:creationId xmlns:a16="http://schemas.microsoft.com/office/drawing/2014/main" id="{5FB084A8-1FD3-216D-75BF-4D6635B257EC}"/>
              </a:ext>
            </a:extLst>
          </p:cNvPr>
          <p:cNvSpPr txBox="1"/>
          <p:nvPr/>
        </p:nvSpPr>
        <p:spPr>
          <a:xfrm>
            <a:off x="6912609" y="3917134"/>
            <a:ext cx="347024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a:t>Materie prime sempre fresche</a:t>
            </a:r>
          </a:p>
          <a:p>
            <a:pPr marL="285750" indent="-285750">
              <a:buFont typeface="Arial"/>
              <a:buChar char="•"/>
            </a:pPr>
            <a:r>
              <a:rPr lang="it-IT"/>
              <a:t>Sempre la giusta quantità di materie prime</a:t>
            </a:r>
          </a:p>
          <a:p>
            <a:pPr marL="285750" indent="-285750">
              <a:buFont typeface="Arial"/>
              <a:buChar char="•"/>
            </a:pPr>
            <a:r>
              <a:rPr lang="it-IT"/>
              <a:t>Gestione dei prodotti in magazzino automatizzata</a:t>
            </a:r>
          </a:p>
          <a:p>
            <a:pPr marL="285750" indent="-285750">
              <a:buFont typeface="Arial"/>
              <a:buChar char="•"/>
            </a:pPr>
            <a:r>
              <a:rPr lang="it-IT"/>
              <a:t>Vedere in tempo reale le giacenze dei propri ristoranti</a:t>
            </a:r>
          </a:p>
        </p:txBody>
      </p:sp>
      <p:pic>
        <p:nvPicPr>
          <p:cNvPr id="18" name="Elemento grafico 17" descr="Faccina occhiolino con riempimento a tinta unita">
            <a:extLst>
              <a:ext uri="{FF2B5EF4-FFF2-40B4-BE49-F238E27FC236}">
                <a16:creationId xmlns:a16="http://schemas.microsoft.com/office/drawing/2014/main" id="{CFDCD178-F357-1EEC-1EDA-D73C583A36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46694" y="2939119"/>
            <a:ext cx="655740" cy="662730"/>
          </a:xfrm>
          <a:prstGeom prst="rect">
            <a:avLst/>
          </a:prstGeom>
        </p:spPr>
      </p:pic>
      <p:cxnSp>
        <p:nvCxnSpPr>
          <p:cNvPr id="20" name="Connettore 2 19">
            <a:extLst>
              <a:ext uri="{FF2B5EF4-FFF2-40B4-BE49-F238E27FC236}">
                <a16:creationId xmlns:a16="http://schemas.microsoft.com/office/drawing/2014/main" id="{636FDD38-FBF1-DA7C-ECBD-0AC7F7C38077}"/>
              </a:ext>
            </a:extLst>
          </p:cNvPr>
          <p:cNvCxnSpPr/>
          <p:nvPr/>
        </p:nvCxnSpPr>
        <p:spPr>
          <a:xfrm>
            <a:off x="3792934" y="4721356"/>
            <a:ext cx="838200" cy="7409"/>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434180EC-ABC0-C5BC-A912-585B6D9786FD}"/>
              </a:ext>
            </a:extLst>
          </p:cNvPr>
          <p:cNvCxnSpPr>
            <a:cxnSpLocks/>
          </p:cNvCxnSpPr>
          <p:nvPr/>
        </p:nvCxnSpPr>
        <p:spPr>
          <a:xfrm>
            <a:off x="5967147" y="4727309"/>
            <a:ext cx="838200" cy="7409"/>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23" name="CasellaDiTesto 22">
            <a:extLst>
              <a:ext uri="{FF2B5EF4-FFF2-40B4-BE49-F238E27FC236}">
                <a16:creationId xmlns:a16="http://schemas.microsoft.com/office/drawing/2014/main" id="{BE2DF1F9-DF68-D1A3-58E8-2C57DF05A35E}"/>
              </a:ext>
            </a:extLst>
          </p:cNvPr>
          <p:cNvSpPr txBox="1"/>
          <p:nvPr/>
        </p:nvSpPr>
        <p:spPr>
          <a:xfrm>
            <a:off x="11128375" y="3937000"/>
            <a:ext cx="60007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4800"/>
              <a:t>$</a:t>
            </a:r>
          </a:p>
          <a:p>
            <a:r>
              <a:rPr lang="it-IT" sz="4800"/>
              <a:t>$</a:t>
            </a:r>
          </a:p>
        </p:txBody>
      </p:sp>
      <p:cxnSp>
        <p:nvCxnSpPr>
          <p:cNvPr id="24" name="Connettore 2 23">
            <a:extLst>
              <a:ext uri="{FF2B5EF4-FFF2-40B4-BE49-F238E27FC236}">
                <a16:creationId xmlns:a16="http://schemas.microsoft.com/office/drawing/2014/main" id="{591BEF47-3888-9C63-85F3-E672DB7C6217}"/>
              </a:ext>
            </a:extLst>
          </p:cNvPr>
          <p:cNvCxnSpPr>
            <a:cxnSpLocks/>
          </p:cNvCxnSpPr>
          <p:nvPr/>
        </p:nvCxnSpPr>
        <p:spPr>
          <a:xfrm>
            <a:off x="10253397" y="4689209"/>
            <a:ext cx="838200" cy="7409"/>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5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8" grpId="0"/>
      <p:bldP spid="10" grpId="0"/>
      <p:bldP spid="14" grpId="0"/>
      <p:bldP spid="16" grpId="0"/>
      <p:bldP spid="23" grpId="0"/>
    </p:bldLst>
  </p:timing>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0873D-F706-1423-9166-871CC5A5DEB5}"/>
              </a:ext>
            </a:extLst>
          </p:cNvPr>
          <p:cNvSpPr>
            <a:spLocks noGrp="1"/>
          </p:cNvSpPr>
          <p:nvPr>
            <p:ph type="title"/>
          </p:nvPr>
        </p:nvSpPr>
        <p:spPr/>
        <p:txBody>
          <a:bodyPr/>
          <a:lstStyle/>
          <a:p>
            <a:r>
              <a:rPr lang="it-IT"/>
              <a:t>Cosa si ha con Smart </a:t>
            </a:r>
            <a:r>
              <a:rPr lang="it-IT" err="1"/>
              <a:t>Warehouse</a:t>
            </a:r>
            <a:r>
              <a:rPr lang="it-IT"/>
              <a:t>?</a:t>
            </a:r>
          </a:p>
        </p:txBody>
      </p:sp>
      <p:pic>
        <p:nvPicPr>
          <p:cNvPr id="4" name="Immagine 3">
            <a:extLst>
              <a:ext uri="{FF2B5EF4-FFF2-40B4-BE49-F238E27FC236}">
                <a16:creationId xmlns:a16="http://schemas.microsoft.com/office/drawing/2014/main" id="{F00A8F84-7FB2-0266-FC10-DEB9ECC36FB1}"/>
              </a:ext>
            </a:extLst>
          </p:cNvPr>
          <p:cNvPicPr>
            <a:picLocks noChangeAspect="1"/>
          </p:cNvPicPr>
          <p:nvPr/>
        </p:nvPicPr>
        <p:blipFill>
          <a:blip r:embed="rId3"/>
          <a:stretch>
            <a:fillRect/>
          </a:stretch>
        </p:blipFill>
        <p:spPr>
          <a:xfrm>
            <a:off x="78658" y="2772910"/>
            <a:ext cx="4188542" cy="1966947"/>
          </a:xfrm>
          <a:prstGeom prst="roundRect">
            <a:avLst>
              <a:gd name="adj" fmla="val 8594"/>
            </a:avLst>
          </a:prstGeom>
          <a:solidFill>
            <a:srgbClr val="FFFFFF">
              <a:shade val="85000"/>
            </a:srgbClr>
          </a:solidFill>
          <a:ln w="28575">
            <a:solidFill>
              <a:schemeClr val="tx1"/>
            </a:solidFill>
          </a:ln>
          <a:effectLst/>
        </p:spPr>
      </p:pic>
      <p:pic>
        <p:nvPicPr>
          <p:cNvPr id="6" name="Immagine 5">
            <a:extLst>
              <a:ext uri="{FF2B5EF4-FFF2-40B4-BE49-F238E27FC236}">
                <a16:creationId xmlns:a16="http://schemas.microsoft.com/office/drawing/2014/main" id="{BD60B75D-5E52-F43E-A852-87126679844B}"/>
              </a:ext>
            </a:extLst>
          </p:cNvPr>
          <p:cNvPicPr>
            <a:picLocks noChangeAspect="1"/>
          </p:cNvPicPr>
          <p:nvPr/>
        </p:nvPicPr>
        <p:blipFill>
          <a:blip r:embed="rId4"/>
          <a:stretch>
            <a:fillRect/>
          </a:stretch>
        </p:blipFill>
        <p:spPr>
          <a:xfrm>
            <a:off x="2853058" y="2340077"/>
            <a:ext cx="3380594" cy="1327134"/>
          </a:xfrm>
          <a:prstGeom prst="roundRect">
            <a:avLst>
              <a:gd name="adj" fmla="val 8594"/>
            </a:avLst>
          </a:prstGeom>
          <a:solidFill>
            <a:srgbClr val="FFFFFF">
              <a:shade val="85000"/>
            </a:srgbClr>
          </a:solidFill>
          <a:ln w="19050">
            <a:solidFill>
              <a:schemeClr val="tx1"/>
            </a:solidFill>
          </a:ln>
          <a:effectLst/>
        </p:spPr>
      </p:pic>
      <p:pic>
        <p:nvPicPr>
          <p:cNvPr id="8" name="Immagine 7">
            <a:extLst>
              <a:ext uri="{FF2B5EF4-FFF2-40B4-BE49-F238E27FC236}">
                <a16:creationId xmlns:a16="http://schemas.microsoft.com/office/drawing/2014/main" id="{EC05D318-03D3-8E96-62E6-513F320509C2}"/>
              </a:ext>
            </a:extLst>
          </p:cNvPr>
          <p:cNvPicPr>
            <a:picLocks noChangeAspect="1"/>
          </p:cNvPicPr>
          <p:nvPr/>
        </p:nvPicPr>
        <p:blipFill>
          <a:blip r:embed="rId5"/>
          <a:stretch>
            <a:fillRect/>
          </a:stretch>
        </p:blipFill>
        <p:spPr>
          <a:xfrm>
            <a:off x="2853058" y="3756383"/>
            <a:ext cx="2175741" cy="1582531"/>
          </a:xfrm>
          <a:prstGeom prst="roundRect">
            <a:avLst>
              <a:gd name="adj" fmla="val 8594"/>
            </a:avLst>
          </a:prstGeom>
          <a:solidFill>
            <a:srgbClr val="FFFFFF">
              <a:shade val="85000"/>
            </a:srgbClr>
          </a:solidFill>
          <a:ln w="19050">
            <a:solidFill>
              <a:schemeClr val="tx1"/>
            </a:solidFill>
          </a:ln>
          <a:effectLst/>
        </p:spPr>
      </p:pic>
      <p:pic>
        <p:nvPicPr>
          <p:cNvPr id="10" name="Immagine 9">
            <a:extLst>
              <a:ext uri="{FF2B5EF4-FFF2-40B4-BE49-F238E27FC236}">
                <a16:creationId xmlns:a16="http://schemas.microsoft.com/office/drawing/2014/main" id="{6755EB34-D886-3559-6340-FEEB373D4E65}"/>
              </a:ext>
            </a:extLst>
          </p:cNvPr>
          <p:cNvPicPr>
            <a:picLocks noChangeAspect="1"/>
          </p:cNvPicPr>
          <p:nvPr/>
        </p:nvPicPr>
        <p:blipFill>
          <a:blip r:embed="rId6"/>
          <a:stretch>
            <a:fillRect/>
          </a:stretch>
        </p:blipFill>
        <p:spPr>
          <a:xfrm>
            <a:off x="10326191" y="2340077"/>
            <a:ext cx="1323900" cy="2767581"/>
          </a:xfrm>
          <a:prstGeom prst="roundRect">
            <a:avLst>
              <a:gd name="adj" fmla="val 8594"/>
            </a:avLst>
          </a:prstGeom>
          <a:solidFill>
            <a:srgbClr val="FFFFFF">
              <a:shade val="85000"/>
            </a:srgbClr>
          </a:solidFill>
          <a:ln w="19050">
            <a:solidFill>
              <a:schemeClr val="tx1"/>
            </a:solidFill>
          </a:ln>
          <a:effectLst/>
        </p:spPr>
      </p:pic>
      <p:sp>
        <p:nvSpPr>
          <p:cNvPr id="12" name="CasellaDiTesto 11">
            <a:extLst>
              <a:ext uri="{FF2B5EF4-FFF2-40B4-BE49-F238E27FC236}">
                <a16:creationId xmlns:a16="http://schemas.microsoft.com/office/drawing/2014/main" id="{3D7CB51E-5F32-28B1-E236-622BE8C73551}"/>
              </a:ext>
            </a:extLst>
          </p:cNvPr>
          <p:cNvSpPr txBox="1"/>
          <p:nvPr/>
        </p:nvSpPr>
        <p:spPr>
          <a:xfrm>
            <a:off x="1651957" y="5428086"/>
            <a:ext cx="2402202" cy="261610"/>
          </a:xfrm>
          <a:prstGeom prst="rect">
            <a:avLst/>
          </a:prstGeom>
          <a:noFill/>
        </p:spPr>
        <p:txBody>
          <a:bodyPr wrap="square">
            <a:spAutoFit/>
          </a:bodyPr>
          <a:lstStyle/>
          <a:p>
            <a:r>
              <a:rPr lang="en-GB" sz="1100" b="1"/>
              <a:t>Sito Web ed API dedicate</a:t>
            </a:r>
            <a:endParaRPr lang="it-IT" sz="1100" b="1"/>
          </a:p>
        </p:txBody>
      </p:sp>
      <p:sp>
        <p:nvSpPr>
          <p:cNvPr id="13" name="CasellaDiTesto 12">
            <a:extLst>
              <a:ext uri="{FF2B5EF4-FFF2-40B4-BE49-F238E27FC236}">
                <a16:creationId xmlns:a16="http://schemas.microsoft.com/office/drawing/2014/main" id="{66A93C7B-E1ED-2761-DA60-4B90C6903AC8}"/>
              </a:ext>
            </a:extLst>
          </p:cNvPr>
          <p:cNvSpPr txBox="1"/>
          <p:nvPr/>
        </p:nvSpPr>
        <p:spPr>
          <a:xfrm>
            <a:off x="10054685" y="5107658"/>
            <a:ext cx="1866911" cy="430887"/>
          </a:xfrm>
          <a:prstGeom prst="rect">
            <a:avLst/>
          </a:prstGeom>
          <a:noFill/>
        </p:spPr>
        <p:txBody>
          <a:bodyPr wrap="square">
            <a:spAutoFit/>
          </a:bodyPr>
          <a:lstStyle/>
          <a:p>
            <a:pPr algn="ctr"/>
            <a:r>
              <a:rPr lang="en-GB" sz="1100" b="1"/>
              <a:t>App con </a:t>
            </a:r>
            <a:r>
              <a:rPr lang="en-GB" sz="1100" b="1" err="1"/>
              <a:t>navigazione</a:t>
            </a:r>
            <a:r>
              <a:rPr lang="en-GB" sz="1100" b="1"/>
              <a:t> </a:t>
            </a:r>
          </a:p>
          <a:p>
            <a:pPr algn="ctr"/>
            <a:r>
              <a:rPr lang="en-GB" sz="1100" b="1" err="1"/>
              <a:t>integrata</a:t>
            </a:r>
            <a:endParaRPr lang="it-IT" sz="1100" b="1"/>
          </a:p>
        </p:txBody>
      </p:sp>
      <p:pic>
        <p:nvPicPr>
          <p:cNvPr id="15" name="Immagine 14">
            <a:extLst>
              <a:ext uri="{FF2B5EF4-FFF2-40B4-BE49-F238E27FC236}">
                <a16:creationId xmlns:a16="http://schemas.microsoft.com/office/drawing/2014/main" id="{4F2D421C-55E0-5D15-86FA-F520DE6F1DD9}"/>
              </a:ext>
            </a:extLst>
          </p:cNvPr>
          <p:cNvPicPr>
            <a:picLocks noChangeAspect="1"/>
          </p:cNvPicPr>
          <p:nvPr/>
        </p:nvPicPr>
        <p:blipFill>
          <a:blip r:embed="rId7"/>
          <a:stretch>
            <a:fillRect/>
          </a:stretch>
        </p:blipFill>
        <p:spPr>
          <a:xfrm>
            <a:off x="231743" y="4108959"/>
            <a:ext cx="2468230" cy="1229955"/>
          </a:xfrm>
          <a:prstGeom prst="roundRect">
            <a:avLst>
              <a:gd name="adj" fmla="val 8594"/>
            </a:avLst>
          </a:prstGeom>
          <a:solidFill>
            <a:srgbClr val="FFFFFF">
              <a:shade val="85000"/>
            </a:srgbClr>
          </a:solidFill>
          <a:ln w="19050">
            <a:solidFill>
              <a:schemeClr val="tx1"/>
            </a:solidFill>
          </a:ln>
          <a:effectLst/>
        </p:spPr>
      </p:pic>
      <p:pic>
        <p:nvPicPr>
          <p:cNvPr id="5" name="Immagine 4" descr="Immagine che contiene Hardware del computer, elettronica, Componente del computer, interno&#10;&#10;Descrizione generata automaticamente">
            <a:extLst>
              <a:ext uri="{FF2B5EF4-FFF2-40B4-BE49-F238E27FC236}">
                <a16:creationId xmlns:a16="http://schemas.microsoft.com/office/drawing/2014/main" id="{6ECA15A3-9E78-B2B8-018F-50EA4583F5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1977" y="3756383"/>
            <a:ext cx="3690108" cy="2767580"/>
          </a:xfrm>
          <a:prstGeom prst="roundRect">
            <a:avLst>
              <a:gd name="adj" fmla="val 8594"/>
            </a:avLst>
          </a:prstGeom>
          <a:solidFill>
            <a:srgbClr val="FFFFFF">
              <a:shade val="85000"/>
            </a:srgbClr>
          </a:solidFill>
          <a:ln w="19050">
            <a:solidFill>
              <a:schemeClr val="tx1"/>
            </a:solidFill>
          </a:ln>
          <a:effectLst/>
        </p:spPr>
      </p:pic>
      <p:sp>
        <p:nvSpPr>
          <p:cNvPr id="7" name="CasellaDiTesto 6">
            <a:extLst>
              <a:ext uri="{FF2B5EF4-FFF2-40B4-BE49-F238E27FC236}">
                <a16:creationId xmlns:a16="http://schemas.microsoft.com/office/drawing/2014/main" id="{1EB6E1F2-2796-E44C-20FC-A0ED4D0F3CF0}"/>
              </a:ext>
            </a:extLst>
          </p:cNvPr>
          <p:cNvSpPr txBox="1"/>
          <p:nvPr/>
        </p:nvSpPr>
        <p:spPr>
          <a:xfrm>
            <a:off x="6708350" y="6470763"/>
            <a:ext cx="2444853" cy="430887"/>
          </a:xfrm>
          <a:prstGeom prst="rect">
            <a:avLst/>
          </a:prstGeom>
          <a:noFill/>
        </p:spPr>
        <p:txBody>
          <a:bodyPr wrap="square">
            <a:spAutoFit/>
          </a:bodyPr>
          <a:lstStyle/>
          <a:p>
            <a:pPr algn="ctr"/>
            <a:r>
              <a:rPr lang="en-GB" sz="1100" b="1"/>
              <a:t>Arduino </a:t>
            </a:r>
            <a:r>
              <a:rPr lang="en-GB" sz="1100" b="1" err="1"/>
              <a:t>connesso</a:t>
            </a:r>
            <a:r>
              <a:rPr lang="en-GB" sz="1100" b="1"/>
              <a:t> </a:t>
            </a:r>
            <a:r>
              <a:rPr lang="en-GB" sz="1100" b="1" err="1"/>
              <a:t>alla</a:t>
            </a:r>
            <a:r>
              <a:rPr lang="en-GB" sz="1100" b="1"/>
              <a:t> </a:t>
            </a:r>
            <a:r>
              <a:rPr lang="en-GB" sz="1100" b="1" err="1"/>
              <a:t>bilancia</a:t>
            </a:r>
            <a:r>
              <a:rPr lang="en-GB" sz="1100" b="1"/>
              <a:t>, al LED ed al </a:t>
            </a:r>
            <a:r>
              <a:rPr lang="en-GB" sz="1100" b="1" err="1"/>
              <a:t>lettore</a:t>
            </a:r>
            <a:r>
              <a:rPr lang="en-GB" sz="1100" b="1"/>
              <a:t> RFID</a:t>
            </a:r>
            <a:endParaRPr lang="it-IT" sz="1100" b="1"/>
          </a:p>
        </p:txBody>
      </p:sp>
    </p:spTree>
    <p:extLst>
      <p:ext uri="{BB962C8B-B14F-4D97-AF65-F5344CB8AC3E}">
        <p14:creationId xmlns:p14="http://schemas.microsoft.com/office/powerpoint/2010/main" val="4140158399"/>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F68CCA98-5C23-5732-6478-2DC371B64E59}"/>
              </a:ext>
            </a:extLst>
          </p:cNvPr>
          <p:cNvSpPr>
            <a:spLocks noGrp="1"/>
          </p:cNvSpPr>
          <p:nvPr>
            <p:ph type="ctrTitle"/>
          </p:nvPr>
        </p:nvSpPr>
        <p:spPr/>
        <p:txBody>
          <a:bodyPr/>
          <a:lstStyle/>
          <a:p>
            <a:r>
              <a:rPr lang="it-IT" b="1">
                <a:solidFill>
                  <a:schemeClr val="bg1"/>
                </a:solidFill>
              </a:rPr>
              <a:t>System-Design</a:t>
            </a:r>
          </a:p>
        </p:txBody>
      </p:sp>
    </p:spTree>
    <p:extLst>
      <p:ext uri="{BB962C8B-B14F-4D97-AF65-F5344CB8AC3E}">
        <p14:creationId xmlns:p14="http://schemas.microsoft.com/office/powerpoint/2010/main" val="2760163592"/>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76EAF9-AA24-8518-7C55-88A502B92424}"/>
              </a:ext>
            </a:extLst>
          </p:cNvPr>
          <p:cNvSpPr>
            <a:spLocks noGrp="1"/>
          </p:cNvSpPr>
          <p:nvPr>
            <p:ph type="title"/>
          </p:nvPr>
        </p:nvSpPr>
        <p:spPr/>
        <p:txBody>
          <a:bodyPr/>
          <a:lstStyle/>
          <a:p>
            <a:r>
              <a:rPr lang="it-IT"/>
              <a:t>Architettura generale - Prototipo</a:t>
            </a:r>
          </a:p>
        </p:txBody>
      </p:sp>
      <p:pic>
        <p:nvPicPr>
          <p:cNvPr id="6" name="Immagine 5">
            <a:extLst>
              <a:ext uri="{FF2B5EF4-FFF2-40B4-BE49-F238E27FC236}">
                <a16:creationId xmlns:a16="http://schemas.microsoft.com/office/drawing/2014/main" id="{CA894C27-548A-9A3F-837F-2E0D669A2639}"/>
              </a:ext>
            </a:extLst>
          </p:cNvPr>
          <p:cNvPicPr>
            <a:picLocks noChangeAspect="1"/>
          </p:cNvPicPr>
          <p:nvPr/>
        </p:nvPicPr>
        <p:blipFill>
          <a:blip r:embed="rId3"/>
          <a:stretch>
            <a:fillRect/>
          </a:stretch>
        </p:blipFill>
        <p:spPr>
          <a:xfrm>
            <a:off x="906832" y="2850824"/>
            <a:ext cx="493899" cy="448999"/>
          </a:xfrm>
          <a:prstGeom prst="rect">
            <a:avLst/>
          </a:prstGeom>
        </p:spPr>
      </p:pic>
      <p:pic>
        <p:nvPicPr>
          <p:cNvPr id="8" name="Immagine 7">
            <a:extLst>
              <a:ext uri="{FF2B5EF4-FFF2-40B4-BE49-F238E27FC236}">
                <a16:creationId xmlns:a16="http://schemas.microsoft.com/office/drawing/2014/main" id="{B3AA9F97-B579-0F08-4B99-4D12EF25C33C}"/>
              </a:ext>
            </a:extLst>
          </p:cNvPr>
          <p:cNvPicPr>
            <a:picLocks noChangeAspect="1"/>
          </p:cNvPicPr>
          <p:nvPr/>
        </p:nvPicPr>
        <p:blipFill>
          <a:blip r:embed="rId4"/>
          <a:stretch>
            <a:fillRect/>
          </a:stretch>
        </p:blipFill>
        <p:spPr>
          <a:xfrm>
            <a:off x="1086162" y="3378830"/>
            <a:ext cx="135238" cy="556221"/>
          </a:xfrm>
          <a:prstGeom prst="rect">
            <a:avLst/>
          </a:prstGeom>
        </p:spPr>
      </p:pic>
      <p:pic>
        <p:nvPicPr>
          <p:cNvPr id="1030" name="Picture 6" descr="arduino&quot; Icon - Download for free – Iconduck">
            <a:extLst>
              <a:ext uri="{FF2B5EF4-FFF2-40B4-BE49-F238E27FC236}">
                <a16:creationId xmlns:a16="http://schemas.microsoft.com/office/drawing/2014/main" id="{65F9EB9A-A312-30F9-72BD-0FD9B60553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817" y="3232191"/>
            <a:ext cx="589935" cy="293278"/>
          </a:xfrm>
          <a:prstGeom prst="rect">
            <a:avLst/>
          </a:prstGeom>
          <a:noFill/>
          <a:extLst>
            <a:ext uri="{909E8E84-426E-40DD-AFC4-6F175D3DCCD1}">
              <a14:hiddenFill xmlns:a14="http://schemas.microsoft.com/office/drawing/2010/main">
                <a:solidFill>
                  <a:srgbClr val="FFFFFF"/>
                </a:solidFill>
              </a14:hiddenFill>
            </a:ext>
          </a:extLst>
        </p:spPr>
      </p:pic>
      <p:sp>
        <p:nvSpPr>
          <p:cNvPr id="12" name="Rettangolo con angoli arrotondati 11">
            <a:extLst>
              <a:ext uri="{FF2B5EF4-FFF2-40B4-BE49-F238E27FC236}">
                <a16:creationId xmlns:a16="http://schemas.microsoft.com/office/drawing/2014/main" id="{3A05AFF2-AF2C-0C97-F356-CB1FD759FB23}"/>
              </a:ext>
            </a:extLst>
          </p:cNvPr>
          <p:cNvSpPr/>
          <p:nvPr/>
        </p:nvSpPr>
        <p:spPr>
          <a:xfrm>
            <a:off x="633843" y="2700404"/>
            <a:ext cx="1799303" cy="1356852"/>
          </a:xfrm>
          <a:prstGeom prst="roundRect">
            <a:avLst/>
          </a:prstGeom>
          <a:noFill/>
          <a:ln w="28575">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D66FA218-5669-578F-9E44-B0E83C886684}"/>
              </a:ext>
            </a:extLst>
          </p:cNvPr>
          <p:cNvPicPr>
            <a:picLocks noChangeAspect="1"/>
          </p:cNvPicPr>
          <p:nvPr/>
        </p:nvPicPr>
        <p:blipFill>
          <a:blip r:embed="rId6"/>
          <a:stretch>
            <a:fillRect/>
          </a:stretch>
        </p:blipFill>
        <p:spPr>
          <a:xfrm>
            <a:off x="3002114" y="3013038"/>
            <a:ext cx="1005927" cy="731583"/>
          </a:xfrm>
          <a:prstGeom prst="rect">
            <a:avLst/>
          </a:prstGeom>
        </p:spPr>
      </p:pic>
      <p:cxnSp>
        <p:nvCxnSpPr>
          <p:cNvPr id="16" name="Connettore 2 15">
            <a:extLst>
              <a:ext uri="{FF2B5EF4-FFF2-40B4-BE49-F238E27FC236}">
                <a16:creationId xmlns:a16="http://schemas.microsoft.com/office/drawing/2014/main" id="{8B6D4C48-D8D9-EF04-5322-75CC9DD9AF91}"/>
              </a:ext>
            </a:extLst>
          </p:cNvPr>
          <p:cNvCxnSpPr>
            <a:stCxn id="12" idx="3"/>
            <a:endCxn id="14" idx="1"/>
          </p:cNvCxnSpPr>
          <p:nvPr/>
        </p:nvCxnSpPr>
        <p:spPr>
          <a:xfrm>
            <a:off x="2433146" y="3378830"/>
            <a:ext cx="568968"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8B21EED9-C9FD-1CF5-A0B1-77035A9ED05F}"/>
              </a:ext>
            </a:extLst>
          </p:cNvPr>
          <p:cNvSpPr txBox="1"/>
          <p:nvPr/>
        </p:nvSpPr>
        <p:spPr>
          <a:xfrm>
            <a:off x="732165" y="4057256"/>
            <a:ext cx="1799303" cy="430887"/>
          </a:xfrm>
          <a:prstGeom prst="rect">
            <a:avLst/>
          </a:prstGeom>
          <a:noFill/>
        </p:spPr>
        <p:txBody>
          <a:bodyPr wrap="square">
            <a:spAutoFit/>
          </a:bodyPr>
          <a:lstStyle/>
          <a:p>
            <a:r>
              <a:rPr lang="en-GB" sz="1100" b="1" err="1"/>
              <a:t>Bilancia</a:t>
            </a:r>
            <a:r>
              <a:rPr lang="en-GB" sz="1100" b="1"/>
              <a:t> con RGB led</a:t>
            </a:r>
            <a:r>
              <a:rPr lang="it-IT" sz="1100" b="1"/>
              <a:t> connessi ad Arduino</a:t>
            </a:r>
            <a:endParaRPr lang="en-GB" sz="1100" b="1"/>
          </a:p>
        </p:txBody>
      </p:sp>
      <p:pic>
        <p:nvPicPr>
          <p:cNvPr id="1032" name="Picture 8" descr="Simulation And Digital Twins Icons - Free SVG &amp; PNG Simulation And Digital  Twins Images - Noun Project">
            <a:extLst>
              <a:ext uri="{FF2B5EF4-FFF2-40B4-BE49-F238E27FC236}">
                <a16:creationId xmlns:a16="http://schemas.microsoft.com/office/drawing/2014/main" id="{43F1CE97-CF6B-8FB2-CD37-66A36E6771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558" y="4633780"/>
            <a:ext cx="894121" cy="894121"/>
          </a:xfrm>
          <a:prstGeom prst="rect">
            <a:avLst/>
          </a:prstGeom>
          <a:noFill/>
          <a:extLst>
            <a:ext uri="{909E8E84-426E-40DD-AFC4-6F175D3DCCD1}">
              <a14:hiddenFill xmlns:a14="http://schemas.microsoft.com/office/drawing/2010/main">
                <a:solidFill>
                  <a:srgbClr val="FFFFFF"/>
                </a:solidFill>
              </a14:hiddenFill>
            </a:ext>
          </a:extLst>
        </p:spPr>
      </p:pic>
      <p:sp>
        <p:nvSpPr>
          <p:cNvPr id="20" name="CasellaDiTesto 19">
            <a:extLst>
              <a:ext uri="{FF2B5EF4-FFF2-40B4-BE49-F238E27FC236}">
                <a16:creationId xmlns:a16="http://schemas.microsoft.com/office/drawing/2014/main" id="{442BEE12-BC7B-BD2A-AF24-83B3007FCBAB}"/>
              </a:ext>
            </a:extLst>
          </p:cNvPr>
          <p:cNvSpPr txBox="1"/>
          <p:nvPr/>
        </p:nvSpPr>
        <p:spPr>
          <a:xfrm>
            <a:off x="5786260" y="5527901"/>
            <a:ext cx="1032081" cy="261610"/>
          </a:xfrm>
          <a:prstGeom prst="rect">
            <a:avLst/>
          </a:prstGeom>
          <a:noFill/>
        </p:spPr>
        <p:txBody>
          <a:bodyPr wrap="square">
            <a:spAutoFit/>
          </a:bodyPr>
          <a:lstStyle/>
          <a:p>
            <a:r>
              <a:rPr lang="it-IT" sz="1100" b="1"/>
              <a:t>Digital Twin</a:t>
            </a:r>
            <a:endParaRPr lang="en-GB" sz="1100" b="1"/>
          </a:p>
        </p:txBody>
      </p:sp>
      <p:cxnSp>
        <p:nvCxnSpPr>
          <p:cNvPr id="21" name="Connettore 2 20">
            <a:extLst>
              <a:ext uri="{FF2B5EF4-FFF2-40B4-BE49-F238E27FC236}">
                <a16:creationId xmlns:a16="http://schemas.microsoft.com/office/drawing/2014/main" id="{B56D95D9-5395-4C58-EB1B-B80B793E159A}"/>
              </a:ext>
            </a:extLst>
          </p:cNvPr>
          <p:cNvCxnSpPr>
            <a:cxnSpLocks/>
            <a:stCxn id="14" idx="3"/>
            <a:endCxn id="1034" idx="1"/>
          </p:cNvCxnSpPr>
          <p:nvPr/>
        </p:nvCxnSpPr>
        <p:spPr>
          <a:xfrm flipV="1">
            <a:off x="4008041" y="3378829"/>
            <a:ext cx="1755596" cy="1"/>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Minimal MQTT: Control And Clients | Hackaday">
            <a:extLst>
              <a:ext uri="{FF2B5EF4-FFF2-40B4-BE49-F238E27FC236}">
                <a16:creationId xmlns:a16="http://schemas.microsoft.com/office/drawing/2014/main" id="{E851A2FE-22D2-B627-A94C-FEC085DACF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3637" y="2863817"/>
            <a:ext cx="1030023" cy="1030023"/>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nettore 2 24">
            <a:extLst>
              <a:ext uri="{FF2B5EF4-FFF2-40B4-BE49-F238E27FC236}">
                <a16:creationId xmlns:a16="http://schemas.microsoft.com/office/drawing/2014/main" id="{7A7BE9EC-0A29-6EF3-014E-60DCBE5269DD}"/>
              </a:ext>
            </a:extLst>
          </p:cNvPr>
          <p:cNvCxnSpPr>
            <a:cxnSpLocks/>
            <a:stCxn id="1034" idx="2"/>
            <a:endCxn id="1032" idx="0"/>
          </p:cNvCxnSpPr>
          <p:nvPr/>
        </p:nvCxnSpPr>
        <p:spPr>
          <a:xfrm flipH="1">
            <a:off x="6277619" y="3893840"/>
            <a:ext cx="1030" cy="73994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Immagine 29">
            <a:extLst>
              <a:ext uri="{FF2B5EF4-FFF2-40B4-BE49-F238E27FC236}">
                <a16:creationId xmlns:a16="http://schemas.microsoft.com/office/drawing/2014/main" id="{3F27EA55-6452-479A-9720-9071E87549F4}"/>
              </a:ext>
            </a:extLst>
          </p:cNvPr>
          <p:cNvPicPr>
            <a:picLocks noChangeAspect="1"/>
          </p:cNvPicPr>
          <p:nvPr/>
        </p:nvPicPr>
        <p:blipFill>
          <a:blip r:embed="rId9"/>
          <a:stretch>
            <a:fillRect/>
          </a:stretch>
        </p:blipFill>
        <p:spPr>
          <a:xfrm>
            <a:off x="8931081" y="2850824"/>
            <a:ext cx="640725" cy="1064929"/>
          </a:xfrm>
          <a:prstGeom prst="rect">
            <a:avLst/>
          </a:prstGeom>
        </p:spPr>
      </p:pic>
      <p:cxnSp>
        <p:nvCxnSpPr>
          <p:cNvPr id="34" name="Connettore 2 33">
            <a:extLst>
              <a:ext uri="{FF2B5EF4-FFF2-40B4-BE49-F238E27FC236}">
                <a16:creationId xmlns:a16="http://schemas.microsoft.com/office/drawing/2014/main" id="{DF93897A-D8AD-FF76-AF6E-8F086F1AF775}"/>
              </a:ext>
            </a:extLst>
          </p:cNvPr>
          <p:cNvCxnSpPr>
            <a:stCxn id="1034" idx="3"/>
            <a:endCxn id="30" idx="1"/>
          </p:cNvCxnSpPr>
          <p:nvPr/>
        </p:nvCxnSpPr>
        <p:spPr>
          <a:xfrm>
            <a:off x="6793660" y="3378829"/>
            <a:ext cx="2137421" cy="44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7" name="Immagine 46">
            <a:extLst>
              <a:ext uri="{FF2B5EF4-FFF2-40B4-BE49-F238E27FC236}">
                <a16:creationId xmlns:a16="http://schemas.microsoft.com/office/drawing/2014/main" id="{B292719D-FA74-2DA6-1CCB-013BADE8A034}"/>
              </a:ext>
            </a:extLst>
          </p:cNvPr>
          <p:cNvPicPr>
            <a:picLocks noChangeAspect="1"/>
          </p:cNvPicPr>
          <p:nvPr/>
        </p:nvPicPr>
        <p:blipFill>
          <a:blip r:embed="rId3"/>
          <a:stretch>
            <a:fillRect/>
          </a:stretch>
        </p:blipFill>
        <p:spPr>
          <a:xfrm>
            <a:off x="906832" y="4886102"/>
            <a:ext cx="493899" cy="448999"/>
          </a:xfrm>
          <a:prstGeom prst="rect">
            <a:avLst/>
          </a:prstGeom>
        </p:spPr>
      </p:pic>
      <p:pic>
        <p:nvPicPr>
          <p:cNvPr id="48" name="Immagine 47">
            <a:extLst>
              <a:ext uri="{FF2B5EF4-FFF2-40B4-BE49-F238E27FC236}">
                <a16:creationId xmlns:a16="http://schemas.microsoft.com/office/drawing/2014/main" id="{3AAE93F7-2255-DD76-5745-2CA36A2A00E6}"/>
              </a:ext>
            </a:extLst>
          </p:cNvPr>
          <p:cNvPicPr>
            <a:picLocks noChangeAspect="1"/>
          </p:cNvPicPr>
          <p:nvPr/>
        </p:nvPicPr>
        <p:blipFill>
          <a:blip r:embed="rId4"/>
          <a:stretch>
            <a:fillRect/>
          </a:stretch>
        </p:blipFill>
        <p:spPr>
          <a:xfrm>
            <a:off x="1086162" y="5414108"/>
            <a:ext cx="135238" cy="556221"/>
          </a:xfrm>
          <a:prstGeom prst="rect">
            <a:avLst/>
          </a:prstGeom>
        </p:spPr>
      </p:pic>
      <p:pic>
        <p:nvPicPr>
          <p:cNvPr id="49" name="Picture 6" descr="arduino&quot; Icon - Download for free – Iconduck">
            <a:extLst>
              <a:ext uri="{FF2B5EF4-FFF2-40B4-BE49-F238E27FC236}">
                <a16:creationId xmlns:a16="http://schemas.microsoft.com/office/drawing/2014/main" id="{0498A494-9F53-2C35-488C-6A15546A11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817" y="5267469"/>
            <a:ext cx="589935" cy="293278"/>
          </a:xfrm>
          <a:prstGeom prst="rect">
            <a:avLst/>
          </a:prstGeom>
          <a:noFill/>
          <a:extLst>
            <a:ext uri="{909E8E84-426E-40DD-AFC4-6F175D3DCCD1}">
              <a14:hiddenFill xmlns:a14="http://schemas.microsoft.com/office/drawing/2010/main">
                <a:solidFill>
                  <a:srgbClr val="FFFFFF"/>
                </a:solidFill>
              </a14:hiddenFill>
            </a:ext>
          </a:extLst>
        </p:spPr>
      </p:pic>
      <p:sp>
        <p:nvSpPr>
          <p:cNvPr id="50" name="Rettangolo con angoli arrotondati 49">
            <a:extLst>
              <a:ext uri="{FF2B5EF4-FFF2-40B4-BE49-F238E27FC236}">
                <a16:creationId xmlns:a16="http://schemas.microsoft.com/office/drawing/2014/main" id="{687664C0-CB46-1F59-3F06-7EF03B847A43}"/>
              </a:ext>
            </a:extLst>
          </p:cNvPr>
          <p:cNvSpPr/>
          <p:nvPr/>
        </p:nvSpPr>
        <p:spPr>
          <a:xfrm>
            <a:off x="633843" y="4735682"/>
            <a:ext cx="1799303" cy="1356852"/>
          </a:xfrm>
          <a:prstGeom prst="roundRect">
            <a:avLst/>
          </a:prstGeom>
          <a:noFill/>
          <a:ln w="28575">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1" name="Immagine 50">
            <a:extLst>
              <a:ext uri="{FF2B5EF4-FFF2-40B4-BE49-F238E27FC236}">
                <a16:creationId xmlns:a16="http://schemas.microsoft.com/office/drawing/2014/main" id="{5D23B528-C515-63F1-7D20-DBDA3C8F2498}"/>
              </a:ext>
            </a:extLst>
          </p:cNvPr>
          <p:cNvPicPr>
            <a:picLocks noChangeAspect="1"/>
          </p:cNvPicPr>
          <p:nvPr/>
        </p:nvPicPr>
        <p:blipFill>
          <a:blip r:embed="rId6"/>
          <a:stretch>
            <a:fillRect/>
          </a:stretch>
        </p:blipFill>
        <p:spPr>
          <a:xfrm>
            <a:off x="3000054" y="5048316"/>
            <a:ext cx="1005927" cy="731583"/>
          </a:xfrm>
          <a:prstGeom prst="rect">
            <a:avLst/>
          </a:prstGeom>
        </p:spPr>
      </p:pic>
      <p:cxnSp>
        <p:nvCxnSpPr>
          <p:cNvPr id="52" name="Connettore 2 51">
            <a:extLst>
              <a:ext uri="{FF2B5EF4-FFF2-40B4-BE49-F238E27FC236}">
                <a16:creationId xmlns:a16="http://schemas.microsoft.com/office/drawing/2014/main" id="{90075F1B-5E51-5548-153F-ECAF724C72A3}"/>
              </a:ext>
            </a:extLst>
          </p:cNvPr>
          <p:cNvCxnSpPr>
            <a:cxnSpLocks/>
            <a:stCxn id="50" idx="3"/>
            <a:endCxn id="51" idx="1"/>
          </p:cNvCxnSpPr>
          <p:nvPr/>
        </p:nvCxnSpPr>
        <p:spPr>
          <a:xfrm>
            <a:off x="2433146" y="5414108"/>
            <a:ext cx="566908"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ttore 2 52">
            <a:extLst>
              <a:ext uri="{FF2B5EF4-FFF2-40B4-BE49-F238E27FC236}">
                <a16:creationId xmlns:a16="http://schemas.microsoft.com/office/drawing/2014/main" id="{0CE3526D-DFD4-7D27-22C3-A6FE3BE38EFA}"/>
              </a:ext>
            </a:extLst>
          </p:cNvPr>
          <p:cNvCxnSpPr>
            <a:cxnSpLocks/>
            <a:stCxn id="51" idx="3"/>
          </p:cNvCxnSpPr>
          <p:nvPr/>
        </p:nvCxnSpPr>
        <p:spPr>
          <a:xfrm flipV="1">
            <a:off x="4005981" y="3801827"/>
            <a:ext cx="1824577" cy="1612281"/>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CasellaDiTesto 60">
            <a:extLst>
              <a:ext uri="{FF2B5EF4-FFF2-40B4-BE49-F238E27FC236}">
                <a16:creationId xmlns:a16="http://schemas.microsoft.com/office/drawing/2014/main" id="{5A5019C0-DB2E-6A9C-94FC-AF99A227999A}"/>
              </a:ext>
            </a:extLst>
          </p:cNvPr>
          <p:cNvSpPr txBox="1"/>
          <p:nvPr/>
        </p:nvSpPr>
        <p:spPr>
          <a:xfrm>
            <a:off x="732164" y="6059986"/>
            <a:ext cx="1799303" cy="430887"/>
          </a:xfrm>
          <a:prstGeom prst="rect">
            <a:avLst/>
          </a:prstGeom>
          <a:noFill/>
        </p:spPr>
        <p:txBody>
          <a:bodyPr wrap="square" lIns="91440" tIns="45720" rIns="91440" bIns="45720" anchor="t">
            <a:spAutoFit/>
          </a:bodyPr>
          <a:lstStyle/>
          <a:p>
            <a:r>
              <a:rPr lang="en-GB" sz="1100" b="1"/>
              <a:t>Bilancia con RGB led</a:t>
            </a:r>
            <a:r>
              <a:rPr lang="it-IT" sz="1100" b="1"/>
              <a:t> connessi ad Arduino</a:t>
            </a:r>
            <a:r>
              <a:rPr lang="en-GB" sz="1100" b="1"/>
              <a:t>n</a:t>
            </a:r>
          </a:p>
        </p:txBody>
      </p:sp>
      <p:cxnSp>
        <p:nvCxnSpPr>
          <p:cNvPr id="1040" name="Connettore a gomito 1039">
            <a:extLst>
              <a:ext uri="{FF2B5EF4-FFF2-40B4-BE49-F238E27FC236}">
                <a16:creationId xmlns:a16="http://schemas.microsoft.com/office/drawing/2014/main" id="{4663C4C5-D350-C816-7F91-FEC1C4FF1D28}"/>
              </a:ext>
            </a:extLst>
          </p:cNvPr>
          <p:cNvCxnSpPr>
            <a:stCxn id="30" idx="2"/>
            <a:endCxn id="1032" idx="3"/>
          </p:cNvCxnSpPr>
          <p:nvPr/>
        </p:nvCxnSpPr>
        <p:spPr>
          <a:xfrm rot="5400000">
            <a:off x="7405518" y="3234915"/>
            <a:ext cx="1165088" cy="2526765"/>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42" name="Connettore a gomito 1041">
            <a:extLst>
              <a:ext uri="{FF2B5EF4-FFF2-40B4-BE49-F238E27FC236}">
                <a16:creationId xmlns:a16="http://schemas.microsoft.com/office/drawing/2014/main" id="{B547FEA2-56C5-C394-FCAE-8D981D045D48}"/>
              </a:ext>
            </a:extLst>
          </p:cNvPr>
          <p:cNvCxnSpPr>
            <a:stCxn id="1032" idx="1"/>
            <a:endCxn id="20" idx="2"/>
          </p:cNvCxnSpPr>
          <p:nvPr/>
        </p:nvCxnSpPr>
        <p:spPr>
          <a:xfrm rot="10800000" flipH="1" flipV="1">
            <a:off x="5830557" y="5080841"/>
            <a:ext cx="471743" cy="708670"/>
          </a:xfrm>
          <a:prstGeom prst="bentConnector4">
            <a:avLst>
              <a:gd name="adj1" fmla="val -57849"/>
              <a:gd name="adj2" fmla="val 132258"/>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43" name="Picture 12" descr="Forecastr: Build a Time Series Forecast in 3 Easy Steps">
            <a:extLst>
              <a:ext uri="{FF2B5EF4-FFF2-40B4-BE49-F238E27FC236}">
                <a16:creationId xmlns:a16="http://schemas.microsoft.com/office/drawing/2014/main" id="{6AE9B38B-F67C-0AD2-09BC-97A953141E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0995" y="5217494"/>
            <a:ext cx="613040" cy="613040"/>
          </a:xfrm>
          <a:prstGeom prst="rect">
            <a:avLst/>
          </a:prstGeom>
          <a:noFill/>
          <a:extLst>
            <a:ext uri="{909E8E84-426E-40DD-AFC4-6F175D3DCCD1}">
              <a14:hiddenFill xmlns:a14="http://schemas.microsoft.com/office/drawing/2010/main">
                <a:solidFill>
                  <a:srgbClr val="FFFFFF"/>
                </a:solidFill>
              </a14:hiddenFill>
            </a:ext>
          </a:extLst>
        </p:spPr>
      </p:pic>
      <p:sp>
        <p:nvSpPr>
          <p:cNvPr id="1044" name="CasellaDiTesto 1043">
            <a:extLst>
              <a:ext uri="{FF2B5EF4-FFF2-40B4-BE49-F238E27FC236}">
                <a16:creationId xmlns:a16="http://schemas.microsoft.com/office/drawing/2014/main" id="{4579E21F-22EB-258C-A181-6C446BBD1157}"/>
              </a:ext>
            </a:extLst>
          </p:cNvPr>
          <p:cNvSpPr txBox="1"/>
          <p:nvPr/>
        </p:nvSpPr>
        <p:spPr>
          <a:xfrm>
            <a:off x="4600966" y="5668888"/>
            <a:ext cx="1114130" cy="430887"/>
          </a:xfrm>
          <a:prstGeom prst="rect">
            <a:avLst/>
          </a:prstGeom>
          <a:noFill/>
        </p:spPr>
        <p:txBody>
          <a:bodyPr wrap="square">
            <a:spAutoFit/>
          </a:bodyPr>
          <a:lstStyle/>
          <a:p>
            <a:pPr algn="ctr"/>
            <a:r>
              <a:rPr lang="it-IT" sz="1100" b="1"/>
              <a:t>Processing</a:t>
            </a:r>
          </a:p>
          <a:p>
            <a:pPr algn="ctr"/>
            <a:r>
              <a:rPr lang="it-IT" sz="1100" b="1"/>
              <a:t>dei dati</a:t>
            </a:r>
            <a:endParaRPr lang="en-GB" sz="1100" b="1"/>
          </a:p>
        </p:txBody>
      </p:sp>
    </p:spTree>
    <p:extLst>
      <p:ext uri="{BB962C8B-B14F-4D97-AF65-F5344CB8AC3E}">
        <p14:creationId xmlns:p14="http://schemas.microsoft.com/office/powerpoint/2010/main" val="974477252"/>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B7FCAA-2E3F-FC22-227A-B18E03A9D961}"/>
              </a:ext>
            </a:extLst>
          </p:cNvPr>
          <p:cNvSpPr>
            <a:spLocks noGrp="1"/>
          </p:cNvSpPr>
          <p:nvPr>
            <p:ph type="title"/>
          </p:nvPr>
        </p:nvSpPr>
        <p:spPr/>
        <p:txBody>
          <a:bodyPr/>
          <a:lstStyle/>
          <a:p>
            <a:r>
              <a:rPr lang="it-IT"/>
              <a:t>UML Class </a:t>
            </a:r>
            <a:r>
              <a:rPr lang="it-IT" err="1"/>
              <a:t>Diagram</a:t>
            </a:r>
            <a:endParaRPr lang="it-IT"/>
          </a:p>
        </p:txBody>
      </p:sp>
      <p:pic>
        <p:nvPicPr>
          <p:cNvPr id="6" name="Immagine 5">
            <a:extLst>
              <a:ext uri="{FF2B5EF4-FFF2-40B4-BE49-F238E27FC236}">
                <a16:creationId xmlns:a16="http://schemas.microsoft.com/office/drawing/2014/main" id="{AB176015-DEBA-6B14-9995-91282CD64022}"/>
              </a:ext>
            </a:extLst>
          </p:cNvPr>
          <p:cNvPicPr>
            <a:picLocks noChangeAspect="1"/>
          </p:cNvPicPr>
          <p:nvPr/>
        </p:nvPicPr>
        <p:blipFill>
          <a:blip r:embed="rId3"/>
          <a:stretch>
            <a:fillRect/>
          </a:stretch>
        </p:blipFill>
        <p:spPr>
          <a:xfrm>
            <a:off x="1325466" y="2428776"/>
            <a:ext cx="9541067" cy="3711262"/>
          </a:xfrm>
          <a:prstGeom prst="rect">
            <a:avLst/>
          </a:prstGeom>
        </p:spPr>
      </p:pic>
    </p:spTree>
    <p:extLst>
      <p:ext uri="{BB962C8B-B14F-4D97-AF65-F5344CB8AC3E}">
        <p14:creationId xmlns:p14="http://schemas.microsoft.com/office/powerpoint/2010/main" val="748368876"/>
      </p:ext>
    </p:extLst>
  </p:cSld>
  <p:clrMapOvr>
    <a:masterClrMapping/>
  </p:clrMapOvr>
  <p:extLst>
    <p:ext uri="{6950BFC3-D8DA-4A85-94F7-54DA5524770B}">
      <p188:commentRel xmlns:p188="http://schemas.microsoft.com/office/powerpoint/2018/8/main" r:id="rId2"/>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iunioni ione">
  <a:themeElements>
    <a:clrScheme name="Personalizzato 1">
      <a:dk1>
        <a:sysClr val="windowText" lastClr="000000"/>
      </a:dk1>
      <a:lt1>
        <a:sysClr val="window" lastClr="FFFFFF"/>
      </a:lt1>
      <a:dk2>
        <a:srgbClr val="55AFF4"/>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Riunioni ione">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iunioni 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963D5094AA304140B7BB5B80F3639B4C" ma:contentTypeVersion="1" ma:contentTypeDescription="Creare un nuovo documento." ma:contentTypeScope="" ma:versionID="18f006288387cc8a85989621bea19b8d">
  <xsd:schema xmlns:xsd="http://www.w3.org/2001/XMLSchema" xmlns:xs="http://www.w3.org/2001/XMLSchema" xmlns:p="http://schemas.microsoft.com/office/2006/metadata/properties" xmlns:ns3="7d352b41-ff91-47ec-bafe-33fe0b724904" targetNamespace="http://schemas.microsoft.com/office/2006/metadata/properties" ma:root="true" ma:fieldsID="e51e0bbd62d5abd4541e8e48a673a52d" ns3:_="">
    <xsd:import namespace="7d352b41-ff91-47ec-bafe-33fe0b724904"/>
    <xsd:element name="properties">
      <xsd:complexType>
        <xsd:sequence>
          <xsd:element name="documentManagement">
            <xsd:complexType>
              <xsd:all>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352b41-ff91-47ec-bafe-33fe0b724904"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5D280C-D3D4-406A-B552-F7A7FB340493}">
  <ds:schemaRefs>
    <ds:schemaRef ds:uri="7d352b41-ff91-47ec-bafe-33fe0b72490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A3D064A-5827-4B43-8A4A-CA43EC0D7D62}">
  <ds:schemaRefs>
    <ds:schemaRef ds:uri="7d352b41-ff91-47ec-bafe-33fe0b72490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4C46DF8-6A3B-41E3-81AF-44AB790267F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Template>
  <Application>Microsoft Office PowerPoint</Application>
  <PresentationFormat>Widescreen</PresentationFormat>
  <Slides>28</Slides>
  <Notes>0</Notes>
  <HiddenSlides>0</HiddenSlides>
  <ScaleCrop>false</ScaleCrop>
  <HeadingPairs>
    <vt:vector size="4" baseType="variant">
      <vt:variant>
        <vt:lpstr>Tema</vt:lpstr>
      </vt:variant>
      <vt:variant>
        <vt:i4>1</vt:i4>
      </vt:variant>
      <vt:variant>
        <vt:lpstr>Titoli diapositive</vt:lpstr>
      </vt:variant>
      <vt:variant>
        <vt:i4>28</vt:i4>
      </vt:variant>
    </vt:vector>
  </HeadingPairs>
  <TitlesOfParts>
    <vt:vector size="29" baseType="lpstr">
      <vt:lpstr>Riunioni ione</vt:lpstr>
      <vt:lpstr>Smart Warehouse An IoT Project</vt:lpstr>
      <vt:lpstr>Cosa rappresenta questo numero?</vt:lpstr>
      <vt:lpstr>Mentre questo… Cosa rappresenta?</vt:lpstr>
      <vt:lpstr>Ma perché questo?</vt:lpstr>
      <vt:lpstr>Smart Warehouse</vt:lpstr>
      <vt:lpstr>Cosa si ha con Smart Warehouse?</vt:lpstr>
      <vt:lpstr>System-Design</vt:lpstr>
      <vt:lpstr>Architettura generale - Prototipo</vt:lpstr>
      <vt:lpstr>UML Class Diagram</vt:lpstr>
      <vt:lpstr>Finite-state Machine Bilancia</vt:lpstr>
      <vt:lpstr>Business Process Modeling (BPM) Navigazione (Applicazione)</vt:lpstr>
      <vt:lpstr>Componenti elettronici</vt:lpstr>
      <vt:lpstr>Sensori</vt:lpstr>
      <vt:lpstr>Sensori</vt:lpstr>
      <vt:lpstr>Attuatori</vt:lpstr>
      <vt:lpstr>Technical Details</vt:lpstr>
      <vt:lpstr>Architettura nel particolare - Prototipo</vt:lpstr>
      <vt:lpstr>Arduino – Struttura pacchetti </vt:lpstr>
      <vt:lpstr>MQTT</vt:lpstr>
      <vt:lpstr>JWT (JSON Web Tokens) </vt:lpstr>
      <vt:lpstr>Prophet (Creazione dati sintetici)</vt:lpstr>
      <vt:lpstr>Prophet (Previsione fornitura)</vt:lpstr>
      <vt:lpstr>Prophet (Previsione quantità elemento)</vt:lpstr>
      <vt:lpstr>API</vt:lpstr>
      <vt:lpstr>Applicazione Mobile</vt:lpstr>
      <vt:lpstr>Tecnologie usate</vt:lpstr>
      <vt:lpstr>It’s DEMO time!</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Warehouse An IoT Project – Presentazione</dc:title>
  <dc:creator>MATTIA GRASSELLI</dc:creator>
  <cp:revision>16</cp:revision>
  <dcterms:created xsi:type="dcterms:W3CDTF">2024-09-04T09:32:34Z</dcterms:created>
  <dcterms:modified xsi:type="dcterms:W3CDTF">2024-09-10T08:41:39Z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0x010100963D5094AA304140B7BB5B80F3639B4C</vt:lpwstr>
  </property>
</Properties>
</file>